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C9_5075F9ED.xml" ContentType="application/vnd.ms-powerpoint.comments+xml"/>
  <Override PartName="/ppt/notesSlides/notesSlide2.xml" ContentType="application/vnd.openxmlformats-officedocument.presentationml.notesSlide+xml"/>
  <Override PartName="/ppt/comments/modernComment_101_7D664FB7.xml" ContentType="application/vnd.ms-powerpoint.comments+xml"/>
  <Override PartName="/ppt/notesSlides/notesSlide3.xml" ContentType="application/vnd.openxmlformats-officedocument.presentationml.notesSlide+xml"/>
  <Override PartName="/ppt/comments/modernComment_1CB_89E1445B.xml" ContentType="application/vnd.ms-powerpoint.comments+xml"/>
  <Override PartName="/ppt/notesSlides/notesSlide4.xml" ContentType="application/vnd.openxmlformats-officedocument.presentationml.notesSlide+xml"/>
  <Override PartName="/ppt/comments/modernComment_1CA_7157A347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573C58E3.xml" ContentType="application/vnd.ms-powerpoint.comments+xml"/>
  <Override PartName="/ppt/notesSlides/notesSlide8.xml" ContentType="application/vnd.openxmlformats-officedocument.presentationml.notesSlide+xml"/>
  <Override PartName="/ppt/comments/modernComment_235_28237EAB.xml" ContentType="application/vnd.ms-powerpoint.comments+xml"/>
  <Override PartName="/ppt/notesSlides/notesSlide9.xml" ContentType="application/vnd.openxmlformats-officedocument.presentationml.notesSlide+xml"/>
  <Override PartName="/ppt/comments/modernComment_239_E2C635FF.xml" ContentType="application/vnd.ms-powerpoint.comments+xml"/>
  <Override PartName="/ppt/notesSlides/notesSlide10.xml" ContentType="application/vnd.openxmlformats-officedocument.presentationml.notesSlide+xml"/>
  <Override PartName="/ppt/comments/modernComment_236_BCB1729E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02_6ED1B3D0.xml" ContentType="application/vnd.ms-powerpoint.comments+xml"/>
  <Override PartName="/ppt/notesSlides/notesSlide15.xml" ContentType="application/vnd.openxmlformats-officedocument.presentationml.notesSlide+xml"/>
  <Override PartName="/ppt/comments/modernComment_108_87A12157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240_EED676E8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modernComment_233_D7A512F1.xml" ContentType="application/vnd.ms-powerpoint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modernComment_259_8B430D02.xml" ContentType="application/vnd.ms-powerpoint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4"/>
  </p:notesMasterIdLst>
  <p:sldIdLst>
    <p:sldId id="457" r:id="rId2"/>
    <p:sldId id="257" r:id="rId3"/>
    <p:sldId id="459" r:id="rId4"/>
    <p:sldId id="458" r:id="rId5"/>
    <p:sldId id="259" r:id="rId6"/>
    <p:sldId id="260" r:id="rId7"/>
    <p:sldId id="262" r:id="rId8"/>
    <p:sldId id="565" r:id="rId9"/>
    <p:sldId id="569" r:id="rId10"/>
    <p:sldId id="566" r:id="rId11"/>
    <p:sldId id="618" r:id="rId12"/>
    <p:sldId id="568" r:id="rId13"/>
    <p:sldId id="564" r:id="rId14"/>
    <p:sldId id="261" r:id="rId15"/>
    <p:sldId id="258" r:id="rId16"/>
    <p:sldId id="264" r:id="rId17"/>
    <p:sldId id="265" r:id="rId18"/>
    <p:sldId id="606" r:id="rId19"/>
    <p:sldId id="572" r:id="rId20"/>
    <p:sldId id="573" r:id="rId21"/>
    <p:sldId id="575" r:id="rId22"/>
    <p:sldId id="574" r:id="rId23"/>
    <p:sldId id="576" r:id="rId24"/>
    <p:sldId id="577" r:id="rId25"/>
    <p:sldId id="578" r:id="rId26"/>
    <p:sldId id="579" r:id="rId27"/>
    <p:sldId id="580" r:id="rId28"/>
    <p:sldId id="581" r:id="rId29"/>
    <p:sldId id="563" r:id="rId30"/>
    <p:sldId id="266" r:id="rId31"/>
    <p:sldId id="599" r:id="rId32"/>
    <p:sldId id="600" r:id="rId33"/>
    <p:sldId id="267" r:id="rId34"/>
    <p:sldId id="607" r:id="rId35"/>
    <p:sldId id="584" r:id="rId36"/>
    <p:sldId id="594" r:id="rId37"/>
    <p:sldId id="585" r:id="rId38"/>
    <p:sldId id="601" r:id="rId39"/>
    <p:sldId id="603" r:id="rId40"/>
    <p:sldId id="268" r:id="rId41"/>
    <p:sldId id="269" r:id="rId42"/>
    <p:sldId id="586" r:id="rId43"/>
    <p:sldId id="587" r:id="rId44"/>
    <p:sldId id="588" r:id="rId45"/>
    <p:sldId id="589" r:id="rId46"/>
    <p:sldId id="596" r:id="rId47"/>
    <p:sldId id="602" r:id="rId48"/>
    <p:sldId id="590" r:id="rId49"/>
    <p:sldId id="591" r:id="rId50"/>
    <p:sldId id="592" r:id="rId51"/>
    <p:sldId id="561" r:id="rId52"/>
    <p:sldId id="562" r:id="rId53"/>
    <p:sldId id="593" r:id="rId54"/>
    <p:sldId id="570" r:id="rId55"/>
    <p:sldId id="571" r:id="rId56"/>
    <p:sldId id="615" r:id="rId57"/>
    <p:sldId id="598" r:id="rId58"/>
    <p:sldId id="582" r:id="rId59"/>
    <p:sldId id="583" r:id="rId60"/>
    <p:sldId id="595" r:id="rId61"/>
    <p:sldId id="614" r:id="rId62"/>
    <p:sldId id="597" r:id="rId63"/>
    <p:sldId id="616" r:id="rId64"/>
    <p:sldId id="617" r:id="rId65"/>
    <p:sldId id="604" r:id="rId66"/>
    <p:sldId id="605" r:id="rId67"/>
    <p:sldId id="612" r:id="rId68"/>
    <p:sldId id="608" r:id="rId69"/>
    <p:sldId id="609" r:id="rId70"/>
    <p:sldId id="613" r:id="rId71"/>
    <p:sldId id="610" r:id="rId72"/>
    <p:sldId id="61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0C9A3D-DE8E-F2F2-83FE-AEA3129D7F6C}" name="Parth vinod Patil" initials="PvP" userId="S::patil185@purdue.edu::89df0235-c4ff-4f1d-af6f-18f85d93aafb" providerId="AD"/>
  <p188:author id="{23FFB2F9-B20B-F3D9-E2CF-8A1B6FB546FE}" name="James C Davis" initials="JD" userId="S::davisjam@purdue.edu::84778d94-b1cc-4a48-87ce-749e1d7d6e7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45A"/>
    <a:srgbClr val="F6DADE"/>
    <a:srgbClr val="D4E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EF384-44AB-D243-8119-572B2DF8DD16}" v="3365" dt="2025-12-12T18:31:49.84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10"/>
    <p:restoredTop sz="76418"/>
  </p:normalViewPr>
  <p:slideViewPr>
    <p:cSldViewPr snapToGrid="0">
      <p:cViewPr varScale="1">
        <p:scale>
          <a:sx n="103" d="100"/>
          <a:sy n="103" d="100"/>
        </p:scale>
        <p:origin x="184" y="528"/>
      </p:cViewPr>
      <p:guideLst/>
    </p:cSldViewPr>
  </p:slideViewPr>
  <p:outlineViewPr>
    <p:cViewPr>
      <p:scale>
        <a:sx n="33" d="100"/>
        <a:sy n="33" d="100"/>
      </p:scale>
      <p:origin x="0" y="-11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545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modernComment_101_7D664F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10C213-4FB1-40F5-B093-763B3F01F3FC}" authorId="{23FFB2F9-B20B-F3D9-E2CF-8A1B6FB546FE}" status="resolved" created="2025-12-07T20:12:20.49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03857079" sldId="257"/>
      <ac:spMk id="3" creationId="{0FE7E338-9102-6D77-6E74-395241363B0F}"/>
      <ac:txMk cp="397" len="1">
        <ac:context len="423" hash="3433210706"/>
      </ac:txMk>
    </ac:txMkLst>
    <p188:pos x="887505" y="4455458"/>
    <p188:txBody>
      <a:bodyPr/>
      <a:lstStyle/>
      <a:p>
        <a:r>
          <a:rPr lang="en-US"/>
          <a:t>6?</a:t>
        </a:r>
      </a:p>
    </p188:txBody>
  </p188:cm>
</p188:cmLst>
</file>

<file path=ppt/comments/modernComment_102_6ED1B3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4695BD-15F7-41CF-A3A1-D85E7FABD6AD}" authorId="{23FFB2F9-B20B-F3D9-E2CF-8A1B6FB546FE}" status="resolved" created="2025-12-07T20:48:13.855" complete="100000">
    <pc:sldMkLst xmlns:pc="http://schemas.microsoft.com/office/powerpoint/2013/main/command">
      <pc:docMk/>
      <pc:sldMk cId="1859236816" sldId="258"/>
    </pc:sldMkLst>
    <p188:txBody>
      <a:bodyPr/>
      <a:lstStyle/>
      <a:p>
        <a:r>
          <a:rPr lang="en-US"/>
          <a:t>Please seek a visual representation. Possibly: Table of checks and exes; or 2x2 quad chart; or annotation on a use case diagram</a:t>
        </a:r>
      </a:p>
    </p188:txBody>
  </p188:cm>
</p188:cmLst>
</file>

<file path=ppt/comments/modernComment_106_573C58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E30DE6-8CF7-4FD3-945B-9FABC7886238}" authorId="{23FFB2F9-B20B-F3D9-E2CF-8A1B6FB546FE}" status="resolved" created="2025-12-07T20:20:45.929" complete="100000">
    <pc:sldMkLst xmlns:pc="http://schemas.microsoft.com/office/powerpoint/2013/main/command">
      <pc:docMk/>
      <pc:sldMk cId="1463572707" sldId="262"/>
    </pc:sldMkLst>
    <p188:txBody>
      <a:bodyPr/>
      <a:lstStyle/>
      <a:p>
        <a:r>
          <a:rPr lang="en-US"/>
          <a:t>This slide needs references (or you should verbalize that you give examples on the next slides)</a:t>
        </a:r>
      </a:p>
    </p188:txBody>
  </p188:cm>
</p188:cmLst>
</file>

<file path=ppt/comments/modernComment_108_87A121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1A038F1-39AD-4E06-AB7D-583A8734DD71}" authorId="{23FFB2F9-B20B-F3D9-E2CF-8A1B6FB546FE}" status="resolved" created="2025-12-07T20:49:01.027" complete="100000">
    <pc:sldMkLst xmlns:pc="http://schemas.microsoft.com/office/powerpoint/2013/main/command">
      <pc:docMk/>
      <pc:sldMk cId="2275483991" sldId="264"/>
    </pc:sldMkLst>
    <p188:txBody>
      <a:bodyPr/>
      <a:lstStyle/>
      <a:p>
        <a:r>
          <a:rPr lang="en-US"/>
          <a:t>Do you consider color-coding this to allow comparison with your own diagram?</a:t>
        </a:r>
      </a:p>
    </p188:txBody>
  </p188:cm>
</p188:cmLst>
</file>

<file path=ppt/comments/modernComment_1C9_5075F9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EA5A43-A542-4C5F-A809-1777109CC798}" authorId="{23FFB2F9-B20B-F3D9-E2CF-8A1B6FB546FE}" status="resolved" created="2025-12-07T20:49:25.85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349908973" sldId="457"/>
      <ac:spMk id="9" creationId="{9994E534-8150-3609-316E-5E16D7F9F3BE}"/>
      <ac:txMk cp="0" len="11">
        <ac:context len="64" hash="2479181579"/>
      </ac:txMk>
    </ac:txMkLst>
    <p188:pos x="3339352" y="555811"/>
    <p188:txBody>
      <a:bodyPr/>
      <a:lstStyle/>
      <a:p>
        <a:r>
          <a:rPr lang="en-US"/>
          <a:t>Do you consider other codenames?</a:t>
        </a:r>
      </a:p>
    </p188:txBody>
  </p188:cm>
</p188:cmLst>
</file>

<file path=ppt/comments/modernComment_1CA_7157A3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E51B4B-240E-46F8-9B74-AF611230E7E3}" authorId="{23FFB2F9-B20B-F3D9-E2CF-8A1B6FB546FE}" status="resolved" created="2025-12-07T20:12:45.07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01568839" sldId="458"/>
      <ac:spMk id="3" creationId="{5AD32A69-D809-4550-1684-F40012F4A54C}"/>
      <ac:txMk cp="213">
        <ac:context len="416" hash="2561796296"/>
      </ac:txMk>
    </ac:txMkLst>
    <p188:pos x="2613211" y="3509682"/>
    <p188:txBody>
      <a:bodyPr/>
      <a:lstStyle/>
      <a:p>
        <a:r>
          <a:rPr lang="en-US"/>
          <a:t>tuning</a:t>
        </a:r>
      </a:p>
    </p188:txBody>
  </p188:cm>
  <p188:cm id="{317422F0-84BC-4E4F-853B-7D0892A1F7E6}" authorId="{23FFB2F9-B20B-F3D9-E2CF-8A1B6FB546FE}" status="resolved" created="2025-12-07T20:13:48.482" complete="100000">
    <pc:sldMkLst xmlns:pc="http://schemas.microsoft.com/office/powerpoint/2013/main/command">
      <pc:docMk/>
      <pc:sldMk cId="1901568839" sldId="458"/>
    </pc:sldMkLst>
    <p188:txBody>
      <a:bodyPr/>
      <a:lstStyle/>
      <a:p>
        <a:r>
          <a:rPr lang="en-US"/>
          <a:t>I think this slide is not successfully a "summary" -- should cover Context, Goal, and Outcome</a:t>
        </a:r>
      </a:p>
    </p188:txBody>
  </p188:cm>
</p188:cmLst>
</file>

<file path=ppt/comments/modernComment_1CB_89E144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BCC32-7E3E-4A72-8336-9ED25E356871}" authorId="{23FFB2F9-B20B-F3D9-E2CF-8A1B6FB546FE}" status="resolved" created="2025-12-07T20:12:35.026" complete="100000">
    <pc:sldMkLst xmlns:pc="http://schemas.microsoft.com/office/powerpoint/2013/main/command">
      <pc:docMk/>
      <pc:sldMk cId="2313241691" sldId="459"/>
    </pc:sldMkLst>
    <p188:txBody>
      <a:bodyPr/>
      <a:lstStyle/>
      <a:p>
        <a:r>
          <a:rPr lang="en-US"/>
          <a:t>Consistency in formatting these</a:t>
        </a:r>
      </a:p>
    </p188:txBody>
  </p188:cm>
</p188:cmLst>
</file>

<file path=ppt/comments/modernComment_233_D7A512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B2BB9F-7621-440C-9A6D-3CB95CBAFE7E}" authorId="{23FFB2F9-B20B-F3D9-E2CF-8A1B6FB546FE}" created="2025-12-10T20:39:44.9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17919729" sldId="563"/>
      <ac:spMk id="3" creationId="{42B8E1F5-8701-D06D-285C-9296D39477D2}"/>
      <ac:txMk cp="0" len="36">
        <ac:context len="37" hash="1261583836"/>
      </ac:txMk>
    </ac:txMkLst>
    <p188:pos x="6062869" y="253999"/>
    <p188:txBody>
      <a:bodyPr/>
      <a:lstStyle/>
      <a:p>
        <a:r>
          <a:rPr lang="en-US"/>
          <a:t>hypotheses?</a:t>
        </a:r>
      </a:p>
    </p188:txBody>
  </p188:cm>
</p188:cmLst>
</file>

<file path=ppt/comments/modernComment_235_28237E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4ABAC4-2F31-42F1-9A61-B1DF4483CFE4}" authorId="{23FFB2F9-B20B-F3D9-E2CF-8A1B6FB546FE}" status="resolved" created="2025-12-07T20:13:58.545" complete="100000">
    <pc:sldMkLst xmlns:pc="http://schemas.microsoft.com/office/powerpoint/2013/main/command">
      <pc:docMk/>
      <pc:sldMk cId="673414827" sldId="565"/>
    </pc:sldMkLst>
    <p188:replyLst>
      <p188:reply id="{45C30D9C-3977-D948-BCAA-543D4DDBCBAF}" authorId="{3B0C9A3D-DE8E-F2F2-83FE-AEA3129D7F6C}" created="2025-12-07T20:27:04.088">
        <p188:txBody>
          <a:bodyPr/>
          <a:lstStyle/>
          <a:p>
            <a:r>
              <a:rPr lang="en-US"/>
              <a:t>They are out sourced can help with the size, in either case just need to show the trend</a:t>
            </a:r>
          </a:p>
        </p188:txBody>
      </p188:reply>
      <p188:reply id="{68DA372E-8155-416C-9ED3-65C35DAF109D}" authorId="{23FFB2F9-B20B-F3D9-E2CF-8A1B6FB546FE}" created="2025-12-07T20:39:41.516">
        <p188:txBody>
          <a:bodyPr/>
          <a:lstStyle/>
          <a:p>
            <a:r>
              <a:rPr lang="en-US"/>
              <a:t>The axes must be legible. Often I overlay a white text box with bigger labels on it</a:t>
            </a:r>
          </a:p>
        </p188:txBody>
      </p188:reply>
    </p188:replyLst>
    <p188:txBody>
      <a:bodyPr/>
      <a:lstStyle/>
      <a:p>
        <a:r>
          <a:rPr lang="en-US"/>
          <a:t>Charts -- yay! Size -- boo! Not legible</a:t>
        </a:r>
      </a:p>
    </p188:txBody>
  </p188:cm>
  <p188:cm id="{29EC3CA0-8744-4F7A-84BC-202055DF0323}" authorId="{23FFB2F9-B20B-F3D9-E2CF-8A1B6FB546FE}" status="resolved" created="2025-12-07T20:14:16.74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73414827" sldId="565"/>
      <ac:picMk id="5" creationId="{6F7B6CD0-82D9-C1E7-3BA2-F887300ABCB3}"/>
    </ac:deMkLst>
    <p188:replyLst>
      <p188:reply id="{ABDAD682-FE03-B04C-863A-61CCFED0A18A}" authorId="{3B0C9A3D-DE8E-F2F2-83FE-AEA3129D7F6C}" created="2025-12-07T20:27:50.566">
        <p188:txBody>
          <a:bodyPr/>
          <a:lstStyle/>
          <a:p>
            <a:r>
              <a:rPr lang="en-US"/>
              <a:t>Not able to find any most recent,  can only get the total number. This is the only public chart by hugging face</a:t>
            </a:r>
          </a:p>
        </p188:txBody>
      </p188:reply>
      <p188:reply id="{38A9C2F4-E88B-4E88-A692-067245EB4ED9}" authorId="{23FFB2F9-B20B-F3D9-E2CF-8A1B6FB546FE}" created="2025-12-07T20:56:23.530">
        <p188:txBody>
          <a:bodyPr/>
          <a:lstStyle/>
          <a:p>
            <a:r>
              <a:rPr lang="en-US"/>
              <a:t>Look at papers by Wenxin each year, you can make a plot over time.</a:t>
            </a:r>
          </a:p>
        </p188:txBody>
      </p188:reply>
    </p188:replyLst>
    <p188:txBody>
      <a:bodyPr/>
      <a:lstStyle/>
      <a:p>
        <a:r>
          <a:rPr lang="en-US"/>
          <a:t>The real interest in HF is the 1.8M+ models ... this chart shows 25K</a:t>
        </a:r>
      </a:p>
    </p188:txBody>
  </p188:cm>
  <p188:cm id="{91EBDD87-C083-4C59-A472-6491A65B1AFC}" authorId="{23FFB2F9-B20B-F3D9-E2CF-8A1B6FB546FE}" status="resolved" created="2025-12-07T20:21:02.97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73414827" sldId="565"/>
      <ac:spMk id="3" creationId="{7A766A1E-F5B8-822C-B645-4F9BFA7E83B0}"/>
      <ac:txMk cp="0" len="38">
        <ac:context len="67" hash="1897811975"/>
      </ac:txMk>
    </ac:txMkLst>
    <p188:pos x="6131858" y="582705"/>
    <p188:txBody>
      <a:bodyPr/>
      <a:lstStyle/>
      <a:p>
        <a:r>
          <a:rPr lang="en-US"/>
          <a:t>Implausible to assert that all 2.2M PTMs are relevant for a *specific* reuse task. Are you therefore  a tool for *HF* to use, or for an individual engineer?</a:t>
        </a:r>
      </a:p>
    </p188:txBody>
  </p188:cm>
</p188:cmLst>
</file>

<file path=ppt/comments/modernComment_236_BCB172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E53D9B-9FFE-40FD-B338-43DE407FDCB3}" authorId="{23FFB2F9-B20B-F3D9-E2CF-8A1B6FB546FE}" status="resolved" created="2025-12-07T20:21:58.649" complete="100000">
    <pc:sldMkLst xmlns:pc="http://schemas.microsoft.com/office/powerpoint/2013/main/command">
      <pc:docMk/>
      <pc:sldMk cId="3165745822" sldId="566"/>
    </pc:sldMkLst>
    <p188:txBody>
      <a:bodyPr/>
      <a:lstStyle/>
      <a:p>
        <a:r>
          <a:rPr lang="en-US"/>
          <a:t>Too small, not legible</a:t>
        </a:r>
      </a:p>
    </p188:txBody>
  </p188:cm>
</p188:cmLst>
</file>

<file path=ppt/comments/modernComment_239_E2C635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7B3D30-E77A-4D20-ACC0-A98FEBE1CFF5}" authorId="{23FFB2F9-B20B-F3D9-E2CF-8A1B6FB546FE}" status="resolved" created="2025-12-09T01:25:54.077" complete="100000">
    <pc:sldMkLst xmlns:pc="http://schemas.microsoft.com/office/powerpoint/2013/main/command">
      <pc:docMk/>
      <pc:sldMk cId="3804640767" sldId="569"/>
    </pc:sldMkLst>
    <p188:txBody>
      <a:bodyPr/>
      <a:lstStyle/>
      <a:p>
        <a:r>
          <a:rPr lang="en-US"/>
          <a:t>This data is for LLMs only? What about other types of models?</a:t>
        </a:r>
      </a:p>
    </p188:txBody>
  </p188:cm>
</p188:cmLst>
</file>

<file path=ppt/comments/modernComment_240_EED676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5E41A2-D5F6-1F48-8C21-88D50006D31F}" authorId="{23FFB2F9-B20B-F3D9-E2CF-8A1B6FB546FE}" status="resolved" created="2025-12-07T20:49:59.370" complete="100000">
    <pc:sldMkLst xmlns:pc="http://schemas.microsoft.com/office/powerpoint/2013/main/command">
      <pc:docMk/>
      <pc:sldMk cId="3617919729" sldId="563"/>
    </pc:sldMkLst>
    <p188:txBody>
      <a:bodyPr/>
      <a:lstStyle/>
      <a:p>
        <a:r>
          <a:rPr lang="en-US"/>
          <a:t>Need to divide this into design and evaluation</a:t>
        </a:r>
      </a:p>
    </p188:txBody>
  </p188:cm>
</p188:cmLst>
</file>

<file path=ppt/comments/modernComment_259_8B430D0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90E333-2A2D-1F47-8A49-B83C73E075EF}" authorId="{23FFB2F9-B20B-F3D9-E2CF-8A1B6FB546FE}" status="resolved" created="2025-12-07T20:49:59.370">
    <pc:sldMkLst xmlns:pc="http://schemas.microsoft.com/office/powerpoint/2013/main/command">
      <pc:docMk/>
      <pc:sldMk cId="3617919729" sldId="563"/>
    </pc:sldMkLst>
    <p188:txBody>
      <a:bodyPr/>
      <a:lstStyle/>
      <a:p>
        <a:r>
          <a:rPr lang="en-US"/>
          <a:t>Need to divide this into design and evaluation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97AC2-F41B-1E41-832D-29D5C54D73C7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54C9D-4B72-C44B-A557-DCC72183A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7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Welcome:</a:t>
            </a:r>
            <a:r>
              <a:rPr lang="en-US" dirty="0"/>
              <a:t> Introduction to the thesis defense on "Cross-Sight," a method for recommending pre-trained models using Transformers.</a:t>
            </a:r>
          </a:p>
        </p:txBody>
      </p:sp>
    </p:spTree>
    <p:extLst>
      <p:ext uri="{BB962C8B-B14F-4D97-AF65-F5344CB8AC3E}">
        <p14:creationId xmlns:p14="http://schemas.microsoft.com/office/powerpoint/2010/main" val="1328080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58D9D-B5A4-0C2A-5BEA-C2BCB06C8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AC15C7-45EA-537E-FB0E-11750F4E86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AAD84-8159-FE09-EA35-85FEB83E1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Monetary Cost:</a:t>
            </a:r>
            <a:r>
              <a:rPr lang="en-US" dirty="0"/>
              <a:t> The cost of compute is rising. Projections show training costs reaching billions by 2030, making "trial and error" financially unviable.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81D2E-4EFB-3B28-8C73-25E3CBB5E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35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E8401-6634-D11C-8C9B-9D48F6E3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E2C5E-67C0-AF68-85C8-5C8DF0DAEB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01560A-72CE-7B1C-97E5-F12F72EDF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ADA4B-03E6-F7EF-E896-1B720A605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97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E8401-6634-D11C-8C9B-9D48F6E3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E2C5E-67C0-AF68-85C8-5C8DF0DAEB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01560A-72CE-7B1C-97E5-F12F72EDF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 Spots: Current recommendation methods focus purely on accuracy, ignoring hardware constraints (latency, energy).</a:t>
            </a:r>
          </a:p>
          <a:p>
            <a:endParaRPr lang="en-US" dirty="0"/>
          </a:p>
          <a:p>
            <a:r>
              <a:rPr lang="en-US" dirty="0"/>
              <a:t>Reliability Issues: Engineers currently rely on "ReadMe" files and self-reported metrics, which may be outdated, inaccurate, or irrelevant to their specific use case.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ADA4B-03E6-F7EF-E896-1B720A605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9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Heuristic-Based:</a:t>
            </a:r>
            <a:r>
              <a:rPr lang="en-US" dirty="0"/>
              <a:t> Uses static scores (e.g., Log Likelihood, correlations) derived from forward passes or dataset properties.</a:t>
            </a:r>
          </a:p>
          <a:p>
            <a:r>
              <a:rPr lang="en-US" b="1" dirty="0"/>
              <a:t>Learning-Based:</a:t>
            </a:r>
            <a:r>
              <a:rPr lang="en-US" dirty="0"/>
              <a:t> Uses ML models to "learn" how to rank other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82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73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Architecture:</a:t>
            </a:r>
            <a:r>
              <a:rPr lang="en-US" dirty="0"/>
              <a:t> This is the current state-of-the-art. It uses a Transformer with </a:t>
            </a:r>
            <a:r>
              <a:rPr lang="en-US" b="1" dirty="0"/>
              <a:t>Self-Attention</a:t>
            </a:r>
            <a:r>
              <a:rPr lang="en-US" dirty="0"/>
              <a:t>.</a:t>
            </a:r>
          </a:p>
          <a:p>
            <a:r>
              <a:rPr lang="en-US" b="1" dirty="0"/>
              <a:t>Mechanism:</a:t>
            </a:r>
            <a:r>
              <a:rPr lang="en-US" dirty="0"/>
              <a:t> It concatenates "Dataset Tokens" (from image samples) and "Model Tokens" (learnable vectors) and passes them through a single-layer self-attention block to predict rankings.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Enrichment Layer: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diagram also shows an optional "Enrichment" step (bottom path). This involves performing a real forward pass to get better data, but because this is computationally expensive, it is typically only done for the top-k candidates rather than the full zoo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r>
              <a:rPr lang="en-US" b="1" dirty="0"/>
              <a:t>Limitation:</a:t>
            </a:r>
            <a:r>
              <a:rPr lang="en-US" dirty="0"/>
              <a:t> It uses a </a:t>
            </a:r>
            <a:r>
              <a:rPr lang="en-US" i="1" dirty="0"/>
              <a:t>fixed</a:t>
            </a:r>
            <a:r>
              <a:rPr lang="en-US" dirty="0"/>
              <a:t> model zoo. The model tokens are hard-coded vectors (e.g., Model 1 is Vector 1). It cannot generalize to predict rankings for a model it hasn't seen during training.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09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 Overview: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video illustrates the pipeline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Spider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the current state-of-the-art approach for model recommendation.</a:t>
            </a: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Novelty: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was the first approach to introduce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Transformer-based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method for this problem, specifically utilizing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Mechanism:	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Tokens: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extract features from the target dataset using an encoder (Extractor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Psi_d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$) to create "Dataset Tokens" ($\mu(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)$)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involves sampling representative images from each class in the dataset.</a:t>
            </a:r>
          </a:p>
          <a:p>
            <a:pPr lvl="1"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Tokens: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also have "Model Tokens" ($\{\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\}$) representing the candidate models in the zoo.</a:t>
            </a: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sets of tokens (Dataset and Model) are concatenated and passed through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Self-Attention block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transformer calculates the similarity between the dataset requirements and the available models.</a:t>
            </a: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Output: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output is a probability distribution over the model tokens, which allows us to generate a ranked list of the best models for the task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Limitation (Crucial for later):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major limitation here is that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Tokens are learnable vectors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linked to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fixed Model Zoo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They are essentially hard-coded IDs learned during training (e.g., Vector 1 is always Model A). There is no direct way to translate a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model's weights into a token, meaning this pipeline cannot recommend models outside of the specific set it was trained 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9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slide for the video in last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88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Slide 17-21: Attention Mechanisms (Cross vs. Self)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Self-Attention (GPT/BERT):</a:t>
            </a:r>
            <a:r>
              <a:rPr lang="en-US" dirty="0"/>
              <a:t> Input and output are in the same domain (e.g., English to English). This is what Model Spider uses.</a:t>
            </a:r>
          </a:p>
          <a:p>
            <a:r>
              <a:rPr lang="en-US" b="1" dirty="0"/>
              <a:t>Cross-Attention (Transformer Encoder-Decoder):</a:t>
            </a:r>
            <a:r>
              <a:rPr lang="en-US" dirty="0"/>
              <a:t> Designed for domain translation (e.g., English to French).</a:t>
            </a:r>
          </a:p>
          <a:p>
            <a:r>
              <a:rPr lang="en-US" b="1" dirty="0"/>
              <a:t>Relevance:</a:t>
            </a:r>
            <a:r>
              <a:rPr lang="en-US" dirty="0"/>
              <a:t> Since "Dataset Tokens" (images) and "Model Tokens" (weights/architecture) belong to two different domains, Cross-Attention is theoretically better suited for this problem than Self-Attention.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23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25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Agenda:</a:t>
            </a:r>
            <a:r>
              <a:rPr lang="en-US" dirty="0"/>
              <a:t> The presentation will cover:</a:t>
            </a:r>
          </a:p>
          <a:p>
            <a:r>
              <a:rPr lang="en-US" b="1" dirty="0"/>
              <a:t>Overview:</a:t>
            </a:r>
            <a:r>
              <a:rPr lang="en-US" dirty="0"/>
              <a:t> Background and motivation for the problem.</a:t>
            </a:r>
          </a:p>
          <a:p>
            <a:r>
              <a:rPr lang="en-US" b="1" dirty="0"/>
              <a:t>Vision:</a:t>
            </a:r>
            <a:r>
              <a:rPr lang="en-US" dirty="0"/>
              <a:t> The proposed long-term vision for solving model recommendation.</a:t>
            </a:r>
          </a:p>
          <a:p>
            <a:r>
              <a:rPr lang="en-US" b="1" dirty="0"/>
              <a:t>Cross-Sight:</a:t>
            </a:r>
            <a:r>
              <a:rPr lang="en-US" dirty="0"/>
              <a:t> Deep dive into the specific approach developed (Cross-Sight).</a:t>
            </a:r>
          </a:p>
          <a:p>
            <a:r>
              <a:rPr lang="en-US" b="1" dirty="0"/>
              <a:t>Future Prospects:</a:t>
            </a:r>
            <a:r>
              <a:rPr lang="en-US" dirty="0"/>
              <a:t> Next steps and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71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55B3-A7AB-D108-4341-5739C77E5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58ECC-C54E-8E4C-E7AD-ECEC78231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54821-379B-9FEB-8636-DFF7B3BAB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85FDC-24E3-B4C5-1987-6DBFFD0EE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6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7C39E-D254-9901-3CF1-D78BD83C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B2D12-1DE0-D82D-1A1D-7A2762176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CF8C91-335E-7628-0048-4BE0970C9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8874B-C9C9-7A72-5AB2-7B61FA837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84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2396E-3EF5-83CE-8299-C87DB6B6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C59FB-3442-AD42-0271-31720651C5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00DA1-2168-7E84-A877-3E61803CF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Identified Gaps:</a:t>
            </a:r>
            <a:endParaRPr lang="en-US" dirty="0"/>
          </a:p>
          <a:p>
            <a:r>
              <a:rPr lang="en-US" dirty="0"/>
              <a:t>Lack of constraints beyond accuracy (Hardware, Energy).</a:t>
            </a:r>
          </a:p>
          <a:p>
            <a:r>
              <a:rPr lang="en-US" dirty="0"/>
              <a:t>Lack of "Ground Truth" datasets (No unified dataset tracks model performance across different hardware).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ACA01-EF1D-D3E3-7E8D-7D63FFAF5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85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5826B-F91F-3BA0-270A-A2B0D8E91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27B8D-91BD-64A7-48C8-7518F34E3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0BE335-8232-FB72-CCE9-B2EC511E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Proposed Solutions:</a:t>
            </a:r>
            <a:endParaRPr lang="en-US" dirty="0"/>
          </a:p>
          <a:p>
            <a:pPr lvl="1"/>
            <a:r>
              <a:rPr lang="en-US" b="1" dirty="0"/>
              <a:t>Model Spider Fusion:</a:t>
            </a:r>
            <a:r>
              <a:rPr lang="en-US" dirty="0"/>
              <a:t> Augmenting task tokens with hardware tokens.</a:t>
            </a:r>
          </a:p>
          <a:p>
            <a:pPr lvl="1"/>
            <a:r>
              <a:rPr lang="en-US" b="1" dirty="0"/>
              <a:t>Model Spider Shadow:</a:t>
            </a:r>
            <a:r>
              <a:rPr lang="en-US" dirty="0"/>
              <a:t> A dual-pipeline approach where one transformer ranks for accuracy and another for hardware, combined via a ranking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F7806-7E1A-7C05-F4EC-B144C8BA3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0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AA2AF-7D40-AA58-1AEF-E3FCE9296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CE35F-2C3E-50A9-4141-C24D02660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C4DF9-8F93-BF7C-9011-826523F27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EF4EA-EA95-15BE-731B-665B3B47D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6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03436-67E2-324E-E7DF-ED35B2A48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52C8C-F0C3-099C-C104-887A761D5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E1ADBD-12DB-3E71-B8C8-9CF81252A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1D784-6B70-2996-153F-1F73510DC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83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0FFA-61CE-0811-D699-C4CFAF9A0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41A06-330A-8406-E9B6-447B265AE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FD54F8-E0DC-C0B6-F308-75CE62258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Ground Truth Roadmap</a:t>
            </a:r>
            <a:endParaRPr lang="en-US" dirty="0"/>
          </a:p>
          <a:p>
            <a:r>
              <a:rPr lang="en-US" b="1" dirty="0"/>
              <a:t>Metrics:</a:t>
            </a:r>
            <a:r>
              <a:rPr lang="en-US" dirty="0"/>
              <a:t> We propose a dataset that tracks Execution Time, Memory Utilization, and Carbon Footprint alongside standard accuracy metrics.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103F2-A36C-F4CD-0643-8659A3B35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75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H1:</a:t>
            </a:r>
            <a:r>
              <a:rPr lang="en-US" dirty="0"/>
              <a:t> Using </a:t>
            </a:r>
            <a:r>
              <a:rPr lang="en-US" b="1" dirty="0"/>
              <a:t>Cross-Attention</a:t>
            </a:r>
            <a:r>
              <a:rPr lang="en-US" dirty="0"/>
              <a:t> will yield improvements over Self-Attention because the input (dataset) and output (model) are different domains.</a:t>
            </a:r>
          </a:p>
          <a:p>
            <a:r>
              <a:rPr lang="en-US" b="1" dirty="0"/>
              <a:t>H2:</a:t>
            </a:r>
            <a:r>
              <a:rPr lang="en-US" dirty="0"/>
              <a:t> We can generate Model Tokens directly from </a:t>
            </a:r>
            <a:r>
              <a:rPr lang="en-US" b="1" dirty="0"/>
              <a:t>model weights and biases</a:t>
            </a:r>
            <a:r>
              <a:rPr lang="en-US" dirty="0"/>
              <a:t> (Architecture-to-Vector), rather than using fixed learnable tokens. This theoretically allows handling models outside the training zoo.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E587E-630C-5C9E-F574-0B0C1ACE0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4FD859-1644-DA09-6449-070A9A83C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7B87B-1D0E-5B74-8B51-DFC4E1774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Contributions</a:t>
            </a:r>
            <a:endParaRPr lang="en-US" dirty="0"/>
          </a:p>
          <a:p>
            <a:r>
              <a:rPr lang="en-US" dirty="0"/>
              <a:t>Switched from Single-layer Self-Attention to </a:t>
            </a:r>
            <a:r>
              <a:rPr lang="en-US" b="1" dirty="0"/>
              <a:t>6-Layer Cross-Attention</a:t>
            </a:r>
            <a:r>
              <a:rPr lang="en-US" dirty="0"/>
              <a:t>.</a:t>
            </a:r>
          </a:p>
          <a:p>
            <a:r>
              <a:rPr lang="en-US" dirty="0"/>
              <a:t>Introduced a </a:t>
            </a:r>
            <a:r>
              <a:rPr lang="en-US" b="1" dirty="0"/>
              <a:t>Model-to-Vector pipeline</a:t>
            </a:r>
            <a:r>
              <a:rPr lang="en-US" dirty="0"/>
              <a:t> to encode model architecture dynamically.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54739-EE2A-EBAA-AD42-A74F47FBC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06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Walkthrough</a:t>
            </a:r>
            <a:endParaRPr lang="en-US" dirty="0"/>
          </a:p>
          <a:p>
            <a:r>
              <a:rPr lang="en-US" b="1" dirty="0"/>
              <a:t>Model Token Generation:</a:t>
            </a:r>
            <a:endParaRPr lang="en-US" dirty="0"/>
          </a:p>
          <a:p>
            <a:pPr lvl="1"/>
            <a:r>
              <a:rPr lang="en-US" dirty="0"/>
              <a:t>Extract weights/biases.</a:t>
            </a:r>
          </a:p>
          <a:p>
            <a:pPr lvl="1"/>
            <a:r>
              <a:rPr lang="en-US" dirty="0"/>
              <a:t>Use clustering to normalize layer dimensions.</a:t>
            </a:r>
          </a:p>
          <a:p>
            <a:pPr lvl="1"/>
            <a:r>
              <a:rPr lang="en-US" dirty="0"/>
              <a:t>Concatenate into a large vector.</a:t>
            </a:r>
          </a:p>
          <a:p>
            <a:pPr lvl="1"/>
            <a:r>
              <a:rPr lang="en-US" dirty="0"/>
              <a:t>Use an Auto-Encoder to compress this into a "Model Token."</a:t>
            </a:r>
          </a:p>
          <a:p>
            <a:r>
              <a:rPr lang="en-US" b="1" dirty="0"/>
              <a:t>Dataset Token Generation:</a:t>
            </a:r>
            <a:r>
              <a:rPr lang="en-US" dirty="0"/>
              <a:t> Similar to Model Spider, but added clustering for </a:t>
            </a:r>
            <a:r>
              <a:rPr lang="en-US" i="1" dirty="0"/>
              <a:t>unstructured</a:t>
            </a:r>
            <a:r>
              <a:rPr lang="en-US" dirty="0"/>
              <a:t> datasets to support broader data types.</a:t>
            </a:r>
          </a:p>
          <a:p>
            <a:r>
              <a:rPr lang="en-US" b="1" dirty="0"/>
              <a:t>Pipeline:</a:t>
            </a:r>
            <a:r>
              <a:rPr lang="en-US" dirty="0"/>
              <a:t> These two distinct tokens are fed into the Cross-Attention Transformer to predict the probability distribution (rankings).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2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4F332-FFA0-F02F-D2C2-DB0E294E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CD401-5A12-4779-93BE-32E7DBFDB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7637DA-A696-D9A8-5BBA-8274AA6E9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Research Output:</a:t>
            </a:r>
            <a:r>
              <a:rPr lang="en-US" dirty="0"/>
              <a:t> This research at Purdue has resulted in several publications:</a:t>
            </a:r>
          </a:p>
          <a:p>
            <a:pPr lvl="1"/>
            <a:r>
              <a:rPr lang="en-US" b="1" dirty="0"/>
              <a:t>SERP4IoT (ICSE):</a:t>
            </a:r>
            <a:r>
              <a:rPr lang="en-US" dirty="0"/>
              <a:t> Published "Recommending Pre-Trained Models for IoT Devices."</a:t>
            </a:r>
          </a:p>
          <a:p>
            <a:pPr lvl="1"/>
            <a:r>
              <a:rPr lang="en-US" b="1" dirty="0"/>
              <a:t>ICSE-NIER:</a:t>
            </a:r>
            <a:r>
              <a:rPr lang="en-US" dirty="0"/>
              <a:t> Contributed to a paper on unit proofing frameworks.</a:t>
            </a:r>
          </a:p>
          <a:p>
            <a:pPr lvl="1"/>
            <a:r>
              <a:rPr lang="en-US" b="1" dirty="0"/>
              <a:t>ICSE:</a:t>
            </a:r>
            <a:r>
              <a:rPr lang="en-US" dirty="0"/>
              <a:t> Additional paper contributions.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DEAFD-BEEF-3607-DEED-0D406D3AC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18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slide for the video in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31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FE720-FEA2-A3CA-6CDC-260BC3BC0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D85D8-2A85-3F3E-08CE-94C955168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B8A2BC-B322-75AE-4FE5-1C927939B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0473-27A5-21C0-010D-94F28BAB2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4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4B9F0-584D-022E-032D-1ABF27F1C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FE9C70-23B2-8286-D6D8-78C561984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34F489-5374-7CA2-F2D0-0E546EB0D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Ground Truth:</a:t>
            </a:r>
            <a:r>
              <a:rPr lang="en-US" dirty="0"/>
              <a:t> Generated "fictitious" ground truth rankings using self-reported accuracy + similarity scores (to prove the pipeline works before investing in massive compute).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F0F9E-CF00-1964-709D-970B4036D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21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DC626-C84A-75A6-8E16-E2563603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89027-975D-C1D3-9141-7EC4B3A5D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12BF0-3871-1A37-C303-738550744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Four Quadrants:</a:t>
            </a:r>
            <a:r>
              <a:rPr lang="en-US" dirty="0"/>
              <a:t> We tested across four scenarios to validate generalization:</a:t>
            </a:r>
          </a:p>
          <a:p>
            <a:pPr lvl="1"/>
            <a:r>
              <a:rPr lang="en-US" b="1" dirty="0"/>
              <a:t>Model-Spider Comparison:</a:t>
            </a:r>
            <a:r>
              <a:rPr lang="en-US" dirty="0"/>
              <a:t> Known Models + Known Datasets (Unseen images).</a:t>
            </a:r>
          </a:p>
          <a:p>
            <a:pPr lvl="1"/>
            <a:r>
              <a:rPr lang="en-US" b="1" dirty="0"/>
              <a:t>Blind Dataset:</a:t>
            </a:r>
            <a:r>
              <a:rPr lang="en-US" dirty="0"/>
              <a:t> Known Models + New Datasets.</a:t>
            </a:r>
          </a:p>
          <a:p>
            <a:pPr lvl="1"/>
            <a:r>
              <a:rPr lang="en-US" b="1" dirty="0"/>
              <a:t>Blind Models:</a:t>
            </a:r>
            <a:r>
              <a:rPr lang="en-US" dirty="0"/>
              <a:t> New Models + Known Datasets.</a:t>
            </a:r>
          </a:p>
          <a:p>
            <a:pPr lvl="1"/>
            <a:r>
              <a:rPr lang="en-US" b="1" dirty="0"/>
              <a:t>Double Blind:</a:t>
            </a:r>
            <a:r>
              <a:rPr lang="en-US" dirty="0"/>
              <a:t> New Models + New Datasets.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2ED3F-0ACF-153D-C5F5-4157603FB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53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58D16-6F46-766A-E3D1-B3ECE887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177938-19AE-D7F6-09A1-1E36FA724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44576-F1C8-8508-1056-C57036E97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Weighted Kendall’s Tau:</a:t>
            </a:r>
            <a:r>
              <a:rPr lang="en-US" dirty="0"/>
              <a:t> Measures rank correlation (-1 to 1). Weighted to prioritize correctness at the </a:t>
            </a:r>
            <a:r>
              <a:rPr lang="en-US" i="1" dirty="0"/>
              <a:t>top</a:t>
            </a:r>
            <a:r>
              <a:rPr lang="en-US" dirty="0"/>
              <a:t> of the list (finding the best model is more important than ranking the worst ones correctly).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0B93D-9151-A37A-096B-EEF212E39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5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Success:</a:t>
            </a:r>
            <a:r>
              <a:rPr lang="en-US" dirty="0"/>
              <a:t> Cross-Sight (Green bars) consistently outperforms or matches Model Spider (Yellow bars) and significantly beats classical heuristic methods.</a:t>
            </a:r>
          </a:p>
          <a:p>
            <a:r>
              <a:rPr lang="en-US" b="1" dirty="0"/>
              <a:t>Note:</a:t>
            </a:r>
            <a:r>
              <a:rPr lang="en-US" dirty="0"/>
              <a:t> Cross-Sight achieved this using only </a:t>
            </a:r>
            <a:r>
              <a:rPr lang="en-US" b="1" dirty="0"/>
              <a:t>1 image per class</a:t>
            </a:r>
            <a:r>
              <a:rPr lang="en-US" dirty="0"/>
              <a:t>, whereas Model Spider used 10, indicating higher data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17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9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35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Drop: When testing on Blind Models (models not in the training zoo), performance drops to near zero (random guessing).</a:t>
            </a:r>
          </a:p>
          <a:p>
            <a:endParaRPr lang="en-US" dirty="0"/>
          </a:p>
          <a:p>
            <a:r>
              <a:rPr lang="en-US" dirty="0"/>
              <a:t>Implication: While the Cross-Attention hypothesis (H1) holds, the Model-to-Vector generalization (H2) struggles to encode unseen architectures effectively.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38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Generalization: Performance on Blind Datasets (New data, known models) is lower than the baseline but significantly better than Blind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7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Core Question:</a:t>
            </a:r>
            <a:r>
              <a:rPr lang="en-US" dirty="0"/>
              <a:t> The fundamental question this thesis addresses is: </a:t>
            </a:r>
            <a:r>
              <a:rPr lang="en-US" i="1" dirty="0"/>
              <a:t>Given a Model Zoo, a Target Dataset, and specific Constraints, which Pre-Trained Model (PTM) should be used?</a:t>
            </a:r>
            <a:endParaRPr lang="en-US" dirty="0"/>
          </a:p>
          <a:p>
            <a:r>
              <a:rPr lang="en-US" b="1" dirty="0"/>
              <a:t>The Challenge:</a:t>
            </a:r>
            <a:r>
              <a:rPr lang="en-US" dirty="0"/>
              <a:t> There are over 2 million PTMs available on hubs like Hugging Face. This creates a massive search space for ML engineers.</a:t>
            </a:r>
          </a:p>
          <a:p>
            <a:r>
              <a:rPr lang="en-US" b="1" dirty="0"/>
              <a:t>Contribution:</a:t>
            </a:r>
            <a:r>
              <a:rPr lang="en-US" dirty="0"/>
              <a:t> We identified shortcomings in state-of-the-art (SOTA) approaches, proposed a vision for integrating hardware constraints, and conducted a pilot study (Cross-Sight) showing measurable improvements over current methods (Model Spider).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79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CD00-36D7-346E-2212-474783EE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B7C35-7F3F-2D69-CF27-F16C145BF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6594C-6A4E-D7C4-9B3F-3853E8A3C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Visual Summary:</a:t>
            </a:r>
            <a:endParaRPr lang="en-US" dirty="0"/>
          </a:p>
          <a:p>
            <a:pPr lvl="1"/>
            <a:r>
              <a:rPr lang="en-US" b="1" dirty="0"/>
              <a:t>Known/Known:</a:t>
            </a:r>
            <a:r>
              <a:rPr lang="en-US" dirty="0"/>
              <a:t> 0.860 (Excellent).</a:t>
            </a:r>
          </a:p>
          <a:p>
            <a:pPr lvl="1"/>
            <a:r>
              <a:rPr lang="en-US" b="1" dirty="0"/>
              <a:t>Known Model/Blind Data:</a:t>
            </a:r>
            <a:r>
              <a:rPr lang="en-US" dirty="0"/>
              <a:t> 0.396 (Decent).</a:t>
            </a:r>
          </a:p>
          <a:p>
            <a:pPr lvl="1"/>
            <a:r>
              <a:rPr lang="en-US" b="1" dirty="0"/>
              <a:t>Blind Model/Known Data:</a:t>
            </a:r>
            <a:r>
              <a:rPr lang="en-US" dirty="0"/>
              <a:t> -0.029 (Failed).</a:t>
            </a:r>
          </a:p>
          <a:p>
            <a:pPr lvl="1"/>
            <a:r>
              <a:rPr lang="en-US" b="1" dirty="0"/>
              <a:t>Double Blind:</a:t>
            </a:r>
            <a:r>
              <a:rPr lang="en-US" dirty="0"/>
              <a:t> 0.051 (Failed).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0546C-9326-9EA4-1D16-D6FB1884D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31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0BC65-A83B-0C16-CAE6-64AD87A55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2F634-F9A9-4F6C-F7B9-36451DF0B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BF047-11FD-2352-E696-95DDAD226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Conclusions</a:t>
            </a:r>
            <a:endParaRPr lang="en-US" dirty="0"/>
          </a:p>
          <a:p>
            <a:r>
              <a:rPr lang="en-US" b="1" dirty="0"/>
              <a:t>H1 Validated:</a:t>
            </a:r>
            <a:r>
              <a:rPr lang="en-US" dirty="0"/>
              <a:t> Cross-Attention significantly increases performance on known model spaces.</a:t>
            </a:r>
          </a:p>
          <a:p>
            <a:r>
              <a:rPr lang="en-US" b="1" dirty="0"/>
              <a:t>H2 Partially Validated:</a:t>
            </a:r>
            <a:r>
              <a:rPr lang="en-US" dirty="0"/>
              <a:t> We successfully generated model tokens from weights (removing the need for hard-coded IDs), but the current pipeline does not yet generalize to unseen model architectures.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58D52-985F-F9A8-151E-E97FCE961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36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F50C9-A76B-9D92-99E5-5AB1B71F8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159628-E40A-8A53-2B88-729C596C1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99987-D0D4-BBA4-492F-B3BF6AAD5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D2EEF-0243-5144-CFDD-1D58FAF2B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119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3732B-554F-D73C-4A33-48F1CA5C9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20F13-2431-CB4E-AD05-667207327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CD2F1-C59A-0E5F-9CA7-4D25CBF53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Pipeline Improvements:</a:t>
            </a:r>
            <a:r>
              <a:rPr lang="en-US" dirty="0"/>
              <a:t> Incorporate Model Card metadata and hybrid learning (train the Encoder and Transformer together) to fix the unseen model generalization.</a:t>
            </a:r>
          </a:p>
          <a:p>
            <a:r>
              <a:rPr lang="en-US" b="1" dirty="0"/>
              <a:t>Multi-Objective Ranking:</a:t>
            </a:r>
            <a:r>
              <a:rPr lang="en-US" dirty="0"/>
              <a:t> Implement the "Fusion" and "Shadow" visions to rank based on Hardware + Accuracy.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8728E-C5E5-6545-A730-B90E5556D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69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51911-A705-61F4-02AF-115EFEEA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A13D2-0BA0-DE99-E3CD-341957C05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82AEB-AE48-18E4-5A82-3B2E44242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Real Data:</a:t>
            </a:r>
            <a:r>
              <a:rPr lang="en-US" dirty="0"/>
              <a:t> Move from fictitious ground truth to a real-world, empirically collected dataset.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02F6D-6D63-7807-AFF0-1B0CFFB81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886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86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ABD39-A5F5-8333-0463-985726D1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F68DE-1363-1163-C452-D648DE6B7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0C31C-86C9-AF57-AB8F-31D6CBE37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work establishes a broad vision for Hardware-Aware PTM recommendation and demonstrates that Cross-Attention is a promising architectural shift for this domain.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26915-1197-2633-9671-B1507804A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621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0EC34-6F34-1EE8-83A2-0DA02EE1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9C6A9-4FB4-E61C-14F7-8DDF515AB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7849C5-2294-DE71-0F44-725D8EE6F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30E6-947B-973F-A87E-CFFD28DA8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365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14DD6-EBCA-CB46-4330-94C25272A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09D4C-2C1A-7989-5FB9-51CEA373D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A5619-7D87-388E-15EC-1C011BD85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D0BA9-AD2F-57FA-BA1A-C7C6042AF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173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4071-95FA-7483-C86B-13E8CBA90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7F99D-A1A0-968C-B778-A8C178A5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3DC50-330B-CD6A-1A8D-0BA7C6EB0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2C4C3-58CF-262B-ABDF-71A128C5E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75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Workflow:</a:t>
            </a:r>
            <a:r>
              <a:rPr lang="en-US" dirty="0"/>
              <a:t> An ML engineer usually has two choices: train a model from scratch or select one from a Model Zoo.</a:t>
            </a:r>
          </a:p>
          <a:p>
            <a:r>
              <a:rPr lang="en-US" b="1" dirty="0"/>
              <a:t>Constraints:</a:t>
            </a:r>
            <a:r>
              <a:rPr lang="en-US" dirty="0"/>
              <a:t> The decision is heavily influenced by:</a:t>
            </a:r>
          </a:p>
          <a:p>
            <a:r>
              <a:rPr lang="en-US" b="1" dirty="0"/>
              <a:t>Target Dataset:</a:t>
            </a:r>
            <a:r>
              <a:rPr lang="en-US" dirty="0"/>
              <a:t> Is it structured, labeled, or unsupervised?</a:t>
            </a:r>
          </a:p>
          <a:p>
            <a:r>
              <a:rPr lang="en-US" b="1" dirty="0"/>
              <a:t>Target Hardware:</a:t>
            </a:r>
            <a:r>
              <a:rPr lang="en-US" dirty="0"/>
              <a:t> Are there constraints like IoT limitations, or is it a high-resource cloud environment?</a:t>
            </a:r>
          </a:p>
          <a:p>
            <a:r>
              <a:rPr lang="en-US" b="1" dirty="0"/>
              <a:t>The Goal:</a:t>
            </a:r>
            <a:r>
              <a:rPr lang="en-US" dirty="0"/>
              <a:t> To find a singular "best model" that, when fine-tuned on the target dataset, yields the highest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6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1A0B8-AB4F-23E3-60C7-F2EC601B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150F1-6381-30FC-02A9-C467191E5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15DCF-9F66-6557-B6A1-10FFCAF10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The Gap:</a:t>
            </a:r>
            <a:r>
              <a:rPr lang="en-US" dirty="0"/>
              <a:t> As shown in the comparison table (Slide 15), existing approaches (like Model Spider) do not account for hardware awareness, which is a key gap this thesis aims to address.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53ADF-E750-83C1-FF9F-C82B07AF3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077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7749B-6EDC-1199-E9E3-3E36E4587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C9B9F-1B5F-C503-09A1-F31446A48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A1E19-3419-E11C-15D9-4239A7566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The Gap:</a:t>
            </a:r>
            <a:r>
              <a:rPr lang="en-US" dirty="0"/>
              <a:t> As shown in the comparison table (Slide 15), existing approaches (like Model Spider) do not account for hardware awareness, which is a key gap this thesis aims to address.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B5D8F-AEAD-F78A-EDF5-AB5E40F7D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883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F25A6-9AE4-4AD9-2090-E59A99902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7EE5A-3580-7470-6EB6-156EFDD9E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CDE29-B3AA-05B8-B048-3E05D6D70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164F6-CB7D-CB2B-A60D-0E9BE6DC2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582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98C89-DD02-39E1-CC84-65A6A8859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43472-D9F2-9DF9-7EF0-FD201A6E0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928720-A18A-FC09-5E89-7768DB037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81A09-DF16-F4B4-79EB-6E67C89F8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03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19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1E0AD-4344-2E02-9ADC-BC9CFE747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212E4-46A5-DB3E-049B-C28D4026A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0FAD4B-8B4C-49F8-BF11-AD498D826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7ED7-A686-C050-D32D-A9FB15753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273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7F841-3D15-6A48-BFF7-083AE1E4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1ABBE-FF8A-009A-F3EA-1B56C1357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16D46-492B-A018-C080-7353B5A27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“Good morning — I’m Parth Patil. Today I’ll present my master’s thesis: </a:t>
            </a:r>
            <a:r>
              <a:rPr lang="en-US" i="1"/>
              <a:t>Cross-Sight: Recommending Pre-trained Models using Transformers</a:t>
            </a:r>
            <a:r>
              <a:rPr lang="en-US"/>
              <a:t>.”</a:t>
            </a:r>
          </a:p>
          <a:p>
            <a:r>
              <a:rPr lang="en-US"/>
              <a:t>Quick caption: advisor &amp; committee names, and date (Dec 12, 2025).</a:t>
            </a:r>
            <a:br>
              <a:rPr lang="en-US"/>
            </a:br>
            <a:r>
              <a:rPr lang="en-US" b="1"/>
              <a:t>Transition:</a:t>
            </a:r>
            <a:r>
              <a:rPr lang="en-US"/>
              <a:t> “Here’s the outline of what I’ll cover.”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B7DCE-CA55-A5AE-0B7B-545200E3F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661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E8564-6E70-1074-949E-8AF8426A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FE1BD-EF2C-D3D4-3162-7F607ACCD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954ED-E923-E0BC-595D-669179E36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E095-728C-D973-DA82-4B793BEA8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890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84AA4-3197-F6FB-CBEC-AE778E37B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3F420-42F5-59DC-935B-BF5DBA9D9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FF518-D6A5-1AE8-3904-71BD4D8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80A99-822A-8A5C-52C2-5CCF0B9B7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133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A049-173B-16DD-258E-4A64222B6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B8287-86E1-63B7-9B00-45C65ED3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66C75-2971-14FB-1E40-448A1B540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7ED48-F40C-359A-8CE4-79A2C70F1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3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72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2A7B4-8282-F377-E156-251F337B8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C2D2A-1EE9-7BF7-7FB1-42CA483B0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B8307-4272-8110-3A9A-F33611AF4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0C3C9-408D-E3A7-6798-2307DC576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788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69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A26A-D764-D2A8-49C0-6B0F471D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91661-B917-CA99-7621-B0AC2DED6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BA286-364A-E0E0-DFED-8FA015D5B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C8517-92DD-6DBF-8FDA-2A258DF9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16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58281-6E30-1940-A4B3-8C481F04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0A732-6794-64D5-9080-2429B1E0F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D3F784-B3D6-A411-631F-63DD4B682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29E28-3B86-7FFE-9788-B5B313BD0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983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1D212-8FB6-AD9D-94D6-8D83B5B83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E4A2A-36A8-4549-E519-314957D22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8CB6B-7352-4132-6F2E-18CA41A00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63D79-1583-238C-58EE-B6D7F816C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556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19669-DFF5-F35F-1216-185A4763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C3E5E-C148-E960-202D-4CA765AB7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87DBE-A981-DEF5-F917-A0094B7AC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EBE00-1EC1-4045-2C98-C19DAFD64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76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B2867-8047-06D8-F7B2-2685213D2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D12CE-CA8C-ACEC-6230-71AD44EDA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204EB-4334-C2B8-A4A2-68B2B995D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16736-69BD-94BA-8995-DD2C002B3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9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Bottlenecks:</a:t>
            </a:r>
            <a:r>
              <a:rPr lang="en-US" dirty="0"/>
              <a:t> The current supply chain for selecting models has three major avenues of difficulty:</a:t>
            </a:r>
          </a:p>
          <a:p>
            <a:pPr lvl="1"/>
            <a:r>
              <a:rPr lang="en-US" b="1" dirty="0"/>
              <a:t>Too many models:</a:t>
            </a:r>
            <a:r>
              <a:rPr lang="en-US" dirty="0"/>
              <a:t> The "Paradox of Choice."</a:t>
            </a:r>
          </a:p>
          <a:p>
            <a:pPr lvl="1"/>
            <a:r>
              <a:rPr lang="en-US" b="1" dirty="0"/>
              <a:t>Cost:</a:t>
            </a:r>
            <a:r>
              <a:rPr lang="en-US" dirty="0"/>
              <a:t> Fine-tuning is computationally and temporally expensive.</a:t>
            </a:r>
          </a:p>
          <a:p>
            <a:pPr lvl="1"/>
            <a:r>
              <a:rPr lang="en-US" b="1" dirty="0"/>
              <a:t>Selection Difficulty:</a:t>
            </a:r>
            <a:r>
              <a:rPr lang="en-US" dirty="0"/>
              <a:t> Identifying the right hardware and architecture is error-prone.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21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F250F-5629-9641-8E26-9D8BD99F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82E147-C3E3-682A-742A-C610A7773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CD253-4F5E-80D4-24DF-A02230755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Exponential Growth:</a:t>
            </a:r>
            <a:r>
              <a:rPr lang="en-US" dirty="0"/>
              <a:t> Hugging Face now hosts over 2 million models. Kaggle has grown from ~1,000 kernels in 2016 to over 1.5 million.</a:t>
            </a:r>
          </a:p>
          <a:p>
            <a:r>
              <a:rPr lang="en-US" b="1" dirty="0"/>
              <a:t>Impact:</a:t>
            </a:r>
            <a:r>
              <a:rPr lang="en-US" dirty="0"/>
              <a:t> This volume makes manual selection impossible.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E7174-96B2-539D-C34E-DBC885D1C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08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AE75D-22A6-F2C4-8AD5-4910F24F8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56117-BE94-812A-4194-324DE05C5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8D048-DF49-4E4B-FB77-086E52037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Time Cost:</a:t>
            </a:r>
            <a:r>
              <a:rPr lang="en-US" dirty="0"/>
              <a:t> Fine-tuning a single modern model (e.g., Llama 3.2) takes ~100 minutes. To test 100 candidates, an engineer would need ~7 days of continuous training.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CD314-9B0A-A8A5-3467-62AE71E17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4C9D-4B72-C44B-A557-DCC72183A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1F59-DA42-C283-841E-AC4991A63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6CE5A-A125-EF20-7B2E-8C8C76FD3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AAA8A-966E-8F3B-1D51-7C0C4F78C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FB244-D72A-F654-6F38-914A7A0E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2CF6B-DAC8-6510-6090-7B0F90B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2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2426-2543-9F34-A53E-E266DA67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DBAB8-08C8-528B-04A3-4968EF822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27890-FEDA-4162-F92D-4CEB8A5FE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BFC04-B56F-DB18-2D0A-3D894A59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6B3D5-FFF7-F785-6B90-0DC9E80F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25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2A3C28-6F56-D5AB-E070-695B75563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DA01D-2859-AB5B-6569-95AC1055C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44C4F-4F84-8899-D1F1-84E2179C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6669D-69BC-1BC9-53F2-21D7D866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50475-8BBC-9F8F-842B-71172559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1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121060AA-930A-4F8F-D7F6-9CFE82494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77" y="5756157"/>
            <a:ext cx="2709200" cy="48493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/>
        </p:nvSpPr>
        <p:spPr>
          <a:xfrm>
            <a:off x="9954708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69"/>
            <a:ext cx="7763459" cy="592835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9"/>
            <a:ext cx="7763459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30"/>
            <a:ext cx="7763459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0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5756157"/>
            <a:ext cx="2709200" cy="48494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6"/>
            <a:ext cx="7763459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7"/>
            <a:ext cx="7763459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9"/>
            <a:ext cx="7763459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3/31/23</a:t>
            </a:r>
          </a:p>
        </p:txBody>
      </p:sp>
    </p:spTree>
    <p:extLst>
      <p:ext uri="{BB962C8B-B14F-4D97-AF65-F5344CB8AC3E}">
        <p14:creationId xmlns:p14="http://schemas.microsoft.com/office/powerpoint/2010/main" val="2757661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60BC-7B33-91F6-0AD8-CA67B60D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9BDD-406F-0BF5-EA9B-6BD46233A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8FA1-69A7-BC24-5062-0B417939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45C2C-BCA1-D584-3659-BD83CF20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3F3DF-F561-8A7C-C567-1028957B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9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9988-81A4-E2F4-2FFD-7E51A763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A0FA4-3B32-F637-90E9-663491D34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12BFB-F6E2-D9BF-46DA-095E3ACA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2353F-8574-966D-7CFA-7C667908E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7C9C-3808-6476-628D-52FDE671A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9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C3E3-7120-D900-4D75-4E616123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0B2D-3451-8B95-DABD-5BE3FC029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5898E-D706-5319-BB02-59DFD18CA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25B0-1D56-DECC-596A-4C27CD66D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66D4D-DE30-67EA-6853-4BA30BBD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D0F4-D75C-2812-240B-44247949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1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960F-74EB-9E80-2907-2BC84D11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E9CFC-E06E-C721-FF4B-3B068D812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7F79C-22BA-EBD2-941E-AFB2BE049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3FA69E-2E12-7512-7102-9A2A01C58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B8AA9-ED0F-C2F8-78B8-623080384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E05B0-3ABE-315D-948C-9C14835D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7286B-9960-B966-79C3-F61206FB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D4606C-FD5E-468E-B2BD-937B798D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3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E3087-6BB4-CA55-FF3D-BF2509F7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5A98D7-675D-8C66-B485-5C535BBCB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7E98D-64EF-8410-668D-67F4FCE8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517C2-F084-0472-AE50-3483A0C5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0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1B3FC-3B63-087B-5CFA-C6DBA412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BA5EA-DACB-8819-24FE-788574FD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DF551-F9CB-BC26-2D16-7BC8F84B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5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5E24-C9F9-6928-CFBF-28907C6CD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BE5CC-3CBD-C4AF-8203-F2789179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992F5-5E1E-E527-275C-4C6E78D96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98512-0B82-FD12-6132-828B59D3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E74B8-FE37-906B-67CC-1944A4D2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2081E-2908-FBDA-6A1F-9428BB49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C086-A983-4C8C-35CE-188D3CB5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00DC8-733E-944D-DF1E-F9D432781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56D55-C32F-736B-29F7-3821256F9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02F2D-3ADF-30B9-C1A3-6F5402B1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8B8B2-721B-3484-2EF1-30BA57BD5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E1F9-AB88-3115-D0C8-2E8D0907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1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9E9C4-A44A-70AC-BCD2-6558F517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EB9F5-BE7E-DB8F-94E7-BA29B5999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DB48E-65FA-6413-D55F-B73403551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839F-A6F4-3C32-8AD4-4CFF521DF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037BC-96A6-8FDA-7DBB-FF71B7C8B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BB674C-6CAF-C54F-8481-E299D2AB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1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9_5075F9ED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36_BCB1729E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6ED1B3D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87A1215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7D664FB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40_EED676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33_D7A512F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B_89E1445B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decogs.com/eqnedit.php?latex=%5Cboldsymbol%7B%5Cpi%7D%20%3D%20%5Ctext%7Bargsort%7D%5Cleft(%5Cmathbf%7Bs%7D%20%2B%20%5Cboldsymbol%7B%5Cepsilon%7D%5Cright)_%7Bdesc%7D#0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www.codecogs.com/eqnedit.php?latex=%5Ctext%7Bwhere%20%7D%20s_k%20%3D%20%5Cbegin%7Bcases%7Da_%7Bd_t%2C%20m_k%7D%20%2B%201%20%26%20%5Ctext%7Bif%20%7D%20m_k%20%5Ctext%7B%20trained%20on%20%7D%20d_t%20%5C%5Ca_%7Bd_b%2C%20m_k%7D%20%5Ccdot%20%5Csigma(d_t%2C%20d_b)%20%26%20%5Ctext%7Bif%20%7D%20m_k%20%5Ctext%7B%20trained%20on%20%7D%20d_b%20%5Cneq%20d_t%5Cend%7Bcases%7D#0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59_8B430D0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A_7157A34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20%5Cboxed%7B%5Cbegin%7Baligned%7D%26%5Ctextbf%7BRanking%20Loss%20Overview%3A%7D%20%5C%5C%5B0.5em%5D%26%5Ctext%7BGiven%3A%20%7D%20%5Cmathbf%7Bs%7D%20%3D%20%5Bs_1%2C%20%5Cldots%2C%20s_M%5D%20%5Cin%20%5Cmathbb%7BR%7D%5EM%20%5Ctext%7B%20(predicted%20scores)%7D%2C%20%5Cquad%20%5Cboldsymbol%7B%5Cpi%7D%20%3D%20%5B%5Cpi_1%2C%20%5Cldots%2C%20%5Cpi_M%5D%20%5Ctext%7B%20(true%20ranking%20indices)%7D%20%5C%5C%5B0.3em%5D%26%5Ctext%7Bwhere%20%7D%20%5Cpi_1%20%5Ctext%7B%20is%20best%20model%2C%20%7D%20%5Cpi_2%20%5Ctext%7B%20is%20second-best%2C%20etc.%7D%20%5C%5C%5B0.8em%5D%26%5Ctextbf%7BLoss%20Computation%3A%7D%20%5C%5C%5B0.3em%5D%26%5Cmathcal%7BL%7D_%7B%5Ctext%7Brank%7D%7D(%5Cmathbf%7Bs%7D%2C%20%5Cboldsymbol%7B%5Cpi%7D%3B%20%5Ctau)%20%3D%20%5Csum_%7Bm%3D1%7D%5E%7BM%7D%20%5Cleft%5B%20%5Clog%5Csum_%7Bj%3Dm%7D%5E%7BM%7D%20%5Cexp%5Cleft(%5Cfrac%7Bs_%7B%5Cpi_j%7D%7D%7B%5Ctau%7D%5Cright)%20-%20%5Cfrac%7Bs_%7B%5Cpi_m%7D%7D%7B%5Ctau%7D%20%5Cright%5D%5C%5C%5B0.8em%5D%26%3D%20%5Csum_%7Bm%3D1%7D%5E%7BM%7D%20-%5Clog%20%5Cfrac%7B%5Cexp(s_%7B%5Cpi_m%7D%2F%5Ctau)%7D%7B%5Csum_%7Bj%3Dm%7D%5E%7BM%7D%20%5Cexp(s_%7B%5Cpi_j%7D%2F%5Ctau)%7D%20%5C%5C%5B0.8em%5D%26%3D%20-%5Csum_%7Bm%3D1%7D%5E%7BM%7D%20%5Clog%20P(%5Ctext%7Bmodel%20%7D%20%5Cpi_m%20%5Ctext%7B%20is%20ranked%20%7D%20m%5Ctext%7B-th%7D%20%5Cmid%20%5Ctext%7Bremaining%20models%7D)%20%5C%5C%5B0.5em%5D%26%5Ctext%7Bwhere%20%7D%20%5Ctau%20%3E%200%20%5Ctext%7B%20is%20temperature%20parameter%20(default%20%7D%20%5Ctau%20%3D%201%5Ctext%7B)%7D%5Cend%7Baligned%7D%7D#0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s://www.codecogs.com/eqnedit.php?latex=%20%5Cboldsymbol%7B%5Cpi%7D%20%3D%20%5Ctext%7Bargsort%7D(%5Ctilde%7B%5Cmathbf%7Bs%7D%7D%2C%20%5Ctext%7Bdescending%3DTrue%7D)%20%3D%20%5B%5Cpi_1%2C%5Cpi_2%2C%20%5Cldots%2C%20%5Cpi_M%5D%20#0" TargetMode="External"/><Relationship Id="rId3" Type="http://schemas.openxmlformats.org/officeDocument/2006/relationships/hyperlink" Target="https://www.codecogs.com/eqnedit.php?latex=%20%5Cmathcal%7BP%7D%20%3D%20(d%2C%20m%2C%20a_%7Bd%2Cm%7D)%20%5Ctext%7B%20where%20%7D%20a_%7Bd%2Cm%7D%20%5Cin%20%5B0%2C1%5D%20%5Ctext%7B%20is%20model%20accuracy%7D%20#0" TargetMode="External"/><Relationship Id="rId7" Type="http://schemas.openxmlformats.org/officeDocument/2006/relationships/hyperlink" Target="https://www.codecogs.com/eqnedit.php?latex=%20%5Ctext%7Bscore%7D(m_k%2C%20d_t)%20%3D%20%5Cbegin%7Bcases%7D%20a_%7Bd_t%2C%20m_k%7D%20%2B%201%20%26%20%5Ctext%7Bif%20model%20%7D%20m_k%20%5Ctext%7Btrained%20on%20%7D%20d_t%20%20%5C%5C%20a_%7Bd_b%2C%20m_k%7D%20%5Ctimes%20%5Csigma(d_t%2C%20d_b)%20%26%20%5Ctext%7Bif%20model%20%7D%20m_k%20%5Ctext%7Btrained%20%20on%20%7D%20d_b%20%5Cneq%20d_t%20%5Cend%7Bcases%7D%20#0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hyperlink" Target="https://www.codecogs.com/eqnedit.php?latex=%20%5Ctilde%7B%5Cmathbf%7Bs%7D%7D%20%3D%20%5Cmathbf%7Bs%7D%20%2B%20%5Cboldsymbol%7B%5Cepsilon%7D%20%5Ctext%7B%20where%7D%5Cboldsymbol%7B%5Cepsilon%7D_i%20%3D%20i%20%5Ctimes%2010%5E%7B-6%7D%20%5Ctext%7B%20for%20%7D%20i%20%3D%200%2C%201%2C%20%5Cldots%2C%20M-1%20#0" TargetMode="External"/><Relationship Id="rId5" Type="http://schemas.openxmlformats.org/officeDocument/2006/relationships/hyperlink" Target="https://www.codecogs.com/eqnedit.php?latex=%20%5Cmathcal%7BS%7D%20%3D%20(d_i%2C%20d_j%2C%20%5Csigma_%7Bij%7D)%20%5Ctext%7B%20where%20%7D%20%5Csigma_%7Bij%7D%20%5Cin%20%5B0%2C1%5D%20%5Ctext%7B%20is%20dataset%20similarity%7D%20#0" TargetMode="External"/><Relationship Id="rId15" Type="http://schemas.openxmlformats.org/officeDocument/2006/relationships/hyperlink" Target="https://www.codecogs.com/eqnedit.php?latex=%20%5Ctext%7Bwhere%20%7D%20%5Cpi_1%20%5Ctext%7B%20is%20the%20index%20of%20the%20best-performing%20model%7D%20#0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s://www.codecogs.com/eqnedit.php?latex=%20%5Cmathbf%7Bs%7D(d_t)%20%3D%20%5B%5Ctext%7Bscore%7D(m_1%2C%20d_t)%2C%20%5Ctext%7Bscore%7D(m_2%2C%20d_t)%2C%20%5Cldots%2C%20%5Ctext%7Bscore%7D(m_M%2Cd_t)%5D%20%5Cin%20%5Cmathbb%7BR%7D%5EM%20#0" TargetMode="External"/><Relationship Id="rId1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573C58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35_28237EA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39_E2C635FF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94E534-8150-3609-316E-5E16D7F9F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75" y="-221290"/>
            <a:ext cx="10356984" cy="3204180"/>
          </a:xfrm>
        </p:spPr>
        <p:txBody>
          <a:bodyPr/>
          <a:lstStyle/>
          <a:p>
            <a:r>
              <a:rPr lang="en-US" i="1" dirty="0"/>
              <a:t>Cross-Sight:</a:t>
            </a:r>
            <a:br>
              <a:rPr lang="en-US" i="1" dirty="0"/>
            </a:br>
            <a:r>
              <a:rPr lang="en-US" i="1" dirty="0"/>
              <a:t>Recommending Pre-trained Models using Transformers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D383558-BD22-891A-17D4-AA873FC37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4075" y="2712539"/>
            <a:ext cx="7763459" cy="449263"/>
          </a:xfrm>
        </p:spPr>
        <p:txBody>
          <a:bodyPr/>
          <a:lstStyle/>
          <a:p>
            <a:r>
              <a:rPr lang="en-US" sz="3200" dirty="0"/>
              <a:t>Masters Thesis Defense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D429E9F-2F98-AA3B-6AA4-164E28457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4075" y="3453932"/>
            <a:ext cx="9593372" cy="2379133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sz="2100">
                <a:latin typeface="Acumin Pro"/>
                <a:cs typeface="Acumin Pro"/>
              </a:rPr>
              <a:t>Parth Patil</a:t>
            </a:r>
          </a:p>
          <a:p>
            <a:r>
              <a:rPr lang="en-US" sz="2100">
                <a:latin typeface="Acumin Pro"/>
                <a:cs typeface="Acumin Pro"/>
              </a:rPr>
              <a:t>December 12, 2025</a:t>
            </a:r>
            <a:endParaRPr lang="en-US" sz="2100">
              <a:cs typeface="Acumin Pro"/>
            </a:endParaRPr>
          </a:p>
          <a:p>
            <a:endParaRPr lang="en-US" sz="2133" dirty="0">
              <a:latin typeface="Acumin Pro"/>
              <a:cs typeface="Acumin Pro"/>
            </a:endParaRPr>
          </a:p>
          <a:p>
            <a:r>
              <a:rPr lang="en-US" sz="2100">
                <a:latin typeface="Acumin Pro"/>
                <a:cs typeface="Acumin Pro"/>
              </a:rPr>
              <a:t>Advisor: Dr. James C. Davis</a:t>
            </a:r>
          </a:p>
          <a:p>
            <a:r>
              <a:rPr lang="en-US" sz="2100">
                <a:latin typeface="Acumin Pro"/>
                <a:cs typeface="Acumin Pro"/>
              </a:rPr>
              <a:t>Committee : Dr. Qi Guo, Dr. George K. </a:t>
            </a:r>
            <a:r>
              <a:rPr lang="en-US" sz="2100" err="1">
                <a:latin typeface="Acumin Pro"/>
                <a:cs typeface="Acumin Pro"/>
              </a:rPr>
              <a:t>Thiruvathukal</a:t>
            </a:r>
            <a:endParaRPr lang="en-US" sz="2133" err="1">
              <a:latin typeface="Acumin Pro"/>
              <a:cs typeface="Acumi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DC911-2888-0CA6-410E-E637D5AE5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0998" y="5686576"/>
            <a:ext cx="1687749" cy="7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89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385E8-6161-19B9-A3DA-E40AD2579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1B48-FDE6-B0B2-E958-02591887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Fine-tuning is costly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7DCAA-C757-3F27-6219-C15189A2C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6"/>
            <a:ext cx="10515600" cy="7684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Higher price ($) to fine-tune 100’s of large models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Also, applies to starting from scratch.</a:t>
            </a:r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EAB360-C5E2-60FE-4739-0E7774F51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37E3E8-AA4F-BC48-A98E-D658734BE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Summary (2/7)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2A4A86-00ED-ECCE-DE66-8D176928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31C791DA-20F7-DC00-5862-CE1BA1711A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1" t="3490" r="1616" b="8980"/>
          <a:stretch>
            <a:fillRect/>
          </a:stretch>
        </p:blipFill>
        <p:spPr>
          <a:xfrm>
            <a:off x="607542" y="2541693"/>
            <a:ext cx="6099859" cy="3628538"/>
          </a:xfrm>
          <a:prstGeom prst="rect">
            <a:avLst/>
          </a:prstGeom>
        </p:spPr>
      </p:pic>
      <p:pic>
        <p:nvPicPr>
          <p:cNvPr id="9" name="Google Shape;129;p20">
            <a:extLst>
              <a:ext uri="{FF2B5EF4-FFF2-40B4-BE49-F238E27FC236}">
                <a16:creationId xmlns:a16="http://schemas.microsoft.com/office/drawing/2014/main" id="{84595645-DA74-2FDE-AEA6-C989BEA52DB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039" t="3378" r="7418" b="6603"/>
          <a:stretch>
            <a:fillRect/>
          </a:stretch>
        </p:blipFill>
        <p:spPr>
          <a:xfrm>
            <a:off x="6887259" y="2541693"/>
            <a:ext cx="5157485" cy="3628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2;p20">
            <a:extLst>
              <a:ext uri="{FF2B5EF4-FFF2-40B4-BE49-F238E27FC236}">
                <a16:creationId xmlns:a16="http://schemas.microsoft.com/office/drawing/2014/main" id="{45CE3002-B58A-70CB-A444-C0BE1B712978}"/>
              </a:ext>
            </a:extLst>
          </p:cNvPr>
          <p:cNvSpPr txBox="1"/>
          <p:nvPr/>
        </p:nvSpPr>
        <p:spPr>
          <a:xfrm>
            <a:off x="7384194" y="365124"/>
            <a:ext cx="5610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/>
              <a:t>Epoch AI 2023: Training Compute of Frontier AI Models Grows by 4-5x per Year</a:t>
            </a:r>
            <a:endParaRPr lang="en"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1"/>
                </a:solidFill>
              </a:rPr>
              <a:t>Yalalov</a:t>
            </a:r>
            <a:r>
              <a:rPr lang="en" sz="800" dirty="0">
                <a:solidFill>
                  <a:schemeClr val="dk1"/>
                </a:solidFill>
              </a:rPr>
              <a:t> 2023: AI Model Training Costs Are Expected to Rise from $100 Million to $500 Million by 2030</a:t>
            </a:r>
            <a:endParaRPr sz="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458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F71A-185B-74A0-2AB9-219FD94D0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6C03-30D2-9523-8ECE-31D1BFCE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Hardware &amp; Architecture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BF2E-53C2-ACD4-8EA1-B50E3509D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36230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Hardware Selection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Most approaches only consider accuracy of fine-tuned model will recommending.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consideration for Hardware performance, Energy Footprint, etc.</a:t>
            </a:r>
          </a:p>
          <a:p>
            <a:pPr>
              <a:lnSpc>
                <a:spcPct val="150000"/>
              </a:lnSpc>
            </a:pPr>
            <a:r>
              <a:rPr lang="en-US" dirty="0"/>
              <a:t>Architecture Selection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They search for candidate architectures “built for the problem that [they are] trying to solve”, browsing model registries or relevant papers [1].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This process inherently depends on comparing self-reported performances and is susceptible to non-reproducible results.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18F827-FC31-E889-A842-69BF7CE2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5529AD-8450-8560-3E8A-95872C57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Summary (2/7)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36B4D8-A3F1-DDE0-8BC7-3970BA97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11</a:t>
            </a:fld>
            <a:endParaRPr lang="en-US"/>
          </a:p>
        </p:txBody>
      </p:sp>
      <p:sp>
        <p:nvSpPr>
          <p:cNvPr id="9" name="Google Shape;132;p20">
            <a:extLst>
              <a:ext uri="{FF2B5EF4-FFF2-40B4-BE49-F238E27FC236}">
                <a16:creationId xmlns:a16="http://schemas.microsoft.com/office/drawing/2014/main" id="{4F95A181-CE94-6529-2990-F66549912B6C}"/>
              </a:ext>
            </a:extLst>
          </p:cNvPr>
          <p:cNvSpPr txBox="1"/>
          <p:nvPr/>
        </p:nvSpPr>
        <p:spPr>
          <a:xfrm>
            <a:off x="6792685" y="303529"/>
            <a:ext cx="5399315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</a:rPr>
              <a:t>[1] Jiang, et. Al. 2023 : An Empirical Study of Pre-Trained Model Reuse in the Hugging Face Deep Learning Model Registry</a:t>
            </a:r>
          </a:p>
        </p:txBody>
      </p:sp>
    </p:spTree>
    <p:extLst>
      <p:ext uri="{BB962C8B-B14F-4D97-AF65-F5344CB8AC3E}">
        <p14:creationId xmlns:p14="http://schemas.microsoft.com/office/powerpoint/2010/main" val="105159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F71A-185B-74A0-2AB9-219FD94D0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6C03-30D2-9523-8ECE-31D1BFCE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Hardware &amp; Architecture Selection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18F827-FC31-E889-A842-69BF7CE2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5529AD-8450-8560-3E8A-95872C57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Summary (2/7)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36B4D8-A3F1-DDE0-8BC7-3970BA97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12</a:t>
            </a:fld>
            <a:endParaRPr lang="en-US"/>
          </a:p>
        </p:txBody>
      </p:sp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DBF36D-0C1E-30E6-3766-344885C23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545" r="5310" b="12204"/>
          <a:stretch>
            <a:fillRect/>
          </a:stretch>
        </p:blipFill>
        <p:spPr>
          <a:xfrm>
            <a:off x="1655612" y="1398905"/>
            <a:ext cx="8880776" cy="4737735"/>
          </a:xfrm>
        </p:spPr>
      </p:pic>
    </p:spTree>
    <p:extLst>
      <p:ext uri="{BB962C8B-B14F-4D97-AF65-F5344CB8AC3E}">
        <p14:creationId xmlns:p14="http://schemas.microsoft.com/office/powerpoint/2010/main" val="30200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2B603-B767-7534-0AF2-07B7134C1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B30C-129C-8914-31CB-963E2BB6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1812046"/>
            <a:ext cx="9809500" cy="719757"/>
          </a:xfrm>
        </p:spPr>
        <p:txBody>
          <a:bodyPr/>
          <a:lstStyle/>
          <a:p>
            <a:r>
              <a:rPr lang="en-US" dirty="0"/>
              <a:t>3. Background and Related Works</a:t>
            </a:r>
          </a:p>
        </p:txBody>
      </p:sp>
    </p:spTree>
    <p:extLst>
      <p:ext uri="{BB962C8B-B14F-4D97-AF65-F5344CB8AC3E}">
        <p14:creationId xmlns:p14="http://schemas.microsoft.com/office/powerpoint/2010/main" val="3488645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76219-20C3-23DA-9D2D-66D73E67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6D62-55A8-1D82-BEB1-EC8C96A1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4A09B-CC75-6318-238E-019477E463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3600" dirty="0"/>
              <a:t>Heuristics Based Approaches: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sz="2800" dirty="0"/>
              <a:t>These methods introduce a novel heuristic  or score to rank PTMs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sz="2800" dirty="0"/>
              <a:t>They use some combination of forward pass, source dataset, and source labels to construct a score.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D5247-3098-7ED7-691F-E42BAFDE7D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Learning Based Approaches: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Calibri"/>
                <a:ea typeface="Calibri"/>
                <a:cs typeface="Calibri"/>
              </a:rPr>
              <a:t>Employ ML techniques to eliminate the need for forward passes, on source PTMs.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Calibri"/>
                <a:ea typeface="Calibri"/>
                <a:cs typeface="Calibri"/>
              </a:rPr>
              <a:t>Encodes both the PTM and target dataset into a latent space, and makes comparisons in the Latent space.</a:t>
            </a:r>
            <a:endParaRPr lang="en-US" sz="28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518800-D7B2-99D3-4338-926606E3E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434EB2-DA39-1FFD-A5C4-5C85098DA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Background (3/7)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088518-D9E6-8B40-5C82-C622E3C4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4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11C3-1B3D-DE50-C3AC-9D27B80B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2227-C886-4406-87BE-A4AA43F77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Heuristics Based Approaches: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LEEP, N-LEEP, NCE, H-Score, PAC-Tran, </a:t>
            </a:r>
            <a:r>
              <a:rPr lang="en-US" sz="2800" dirty="0" err="1"/>
              <a:t>LogME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Learning Based Approaches: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Model Spider, EMMS, Fenne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DE3315-3024-ACFC-DC10-3CC79DFF7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3CA006-FDFB-CE70-1813-97524590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Background (3/7)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8C4E73-D32A-86F9-88B8-9D07A725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368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15AC3-A79D-F3FB-4BAE-0886C56B5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1B11-CB18-9FBD-818C-9323BB9B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SOTA - Model Spider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D5F8E-5175-69B6-9C8B-00BD13CA7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380E5E-DEF7-CDCA-91B5-C11E0CF4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Background (3/7) (A)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0C2E2A-66D1-9407-FFDE-D318C9ED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C2663240-0E8D-0744-8519-A11A920E0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494" y="1540217"/>
            <a:ext cx="9155012" cy="443816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AA56413-31B4-F70E-85A8-E96A8B2F6551}"/>
              </a:ext>
            </a:extLst>
          </p:cNvPr>
          <p:cNvSpPr/>
          <p:nvPr/>
        </p:nvSpPr>
        <p:spPr>
          <a:xfrm>
            <a:off x="1678329" y="1540217"/>
            <a:ext cx="6748041" cy="116825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ea typeface="Calibri"/>
                <a:cs typeface="Calibri"/>
              </a:rPr>
              <a:t>Extract tasks token from the dataset with encoder</a:t>
            </a:r>
            <a:endParaRPr lang="en-US" sz="24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886FBD2-1E17-B650-F468-85A7EE7E35A4}"/>
              </a:ext>
            </a:extLst>
          </p:cNvPr>
          <p:cNvSpPr/>
          <p:nvPr/>
        </p:nvSpPr>
        <p:spPr>
          <a:xfrm rot="21404036">
            <a:off x="1678328" y="4505265"/>
            <a:ext cx="6748041" cy="116825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ea typeface="Calibri"/>
                <a:cs typeface="Calibri"/>
              </a:rPr>
              <a:t>Perform Forward Pass for top k models</a:t>
            </a:r>
            <a:endParaRPr lang="en-US" sz="24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63B525E-2F6B-FBD3-36C0-A13DC1FCD3FC}"/>
              </a:ext>
            </a:extLst>
          </p:cNvPr>
          <p:cNvSpPr/>
          <p:nvPr/>
        </p:nvSpPr>
        <p:spPr>
          <a:xfrm>
            <a:off x="3935392" y="2544015"/>
            <a:ext cx="4675208" cy="197011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ea typeface="Calibri"/>
                <a:cs typeface="Calibri"/>
              </a:rPr>
              <a:t>Model token from Zoo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(Learned while training)</a:t>
            </a:r>
            <a:endParaRPr lang="en-US" sz="2400" dirty="0"/>
          </a:p>
        </p:txBody>
      </p:sp>
      <p:sp>
        <p:nvSpPr>
          <p:cNvPr id="3" name="Google Shape;132;p20">
            <a:extLst>
              <a:ext uri="{FF2B5EF4-FFF2-40B4-BE49-F238E27FC236}">
                <a16:creationId xmlns:a16="http://schemas.microsoft.com/office/drawing/2014/main" id="{4146A8FD-7631-4309-AF27-D05AD5DE8E00}"/>
              </a:ext>
            </a:extLst>
          </p:cNvPr>
          <p:cNvSpPr txBox="1"/>
          <p:nvPr/>
        </p:nvSpPr>
        <p:spPr>
          <a:xfrm>
            <a:off x="7581418" y="365124"/>
            <a:ext cx="56109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</a:rPr>
              <a:t>Zhang, et al 2023: MODELSPIDER: Learning to Rank Pre-Trained Models Efficiently</a:t>
            </a:r>
          </a:p>
        </p:txBody>
      </p:sp>
    </p:spTree>
    <p:extLst>
      <p:ext uri="{BB962C8B-B14F-4D97-AF65-F5344CB8AC3E}">
        <p14:creationId xmlns:p14="http://schemas.microsoft.com/office/powerpoint/2010/main" val="227548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8510-32A0-D932-B33E-148C8A091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delSpiderView">
            <a:hlinkClick r:id="" action="ppaction://media"/>
            <a:extLst>
              <a:ext uri="{FF2B5EF4-FFF2-40B4-BE49-F238E27FC236}">
                <a16:creationId xmlns:a16="http://schemas.microsoft.com/office/drawing/2014/main" id="{959D612B-9BBB-C41F-CC22-7B7ABDC513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E609B-0E01-DF6F-AC3E-82213CCA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63392-42FD-DB2C-7A8C-7971E780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Background (3/7) (A)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5AAD31-D100-E86E-9353-2259BA60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4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C945F-E1BC-CCC8-2D41-78D57D85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59441-F396-FFA6-6331-A4273E0D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Background (3/7) (A)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E662-937D-7A1E-4855-9368BA1D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A diagram of a spider architecture&#10;&#10;AI-generated content may be incorrect.">
            <a:extLst>
              <a:ext uri="{FF2B5EF4-FFF2-40B4-BE49-F238E27FC236}">
                <a16:creationId xmlns:a16="http://schemas.microsoft.com/office/drawing/2014/main" id="{8F8A06F8-C895-3CC9-97C2-F9CC9B452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0430"/>
            <a:ext cx="12192000" cy="49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3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5645-E232-46B5-9419-A09ED69F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Attention  vs Self 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CCD2E-2B3B-59C8-4D46-F420D6E6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82F53-6ADE-DB35-1C60-A6E3CCFB1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Background (3/7) (B)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52140-027F-5F17-6AAC-8C01272D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A diagram of software components&#10;&#10;AI-generated content may be incorrect.">
            <a:extLst>
              <a:ext uri="{FF2B5EF4-FFF2-40B4-BE49-F238E27FC236}">
                <a16:creationId xmlns:a16="http://schemas.microsoft.com/office/drawing/2014/main" id="{FC619533-91B0-853A-25DE-9105BC9078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75" t="2011" r="12575" b="5703"/>
          <a:stretch>
            <a:fillRect/>
          </a:stretch>
        </p:blipFill>
        <p:spPr>
          <a:xfrm>
            <a:off x="2019563" y="2090547"/>
            <a:ext cx="2273681" cy="4078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EAA4AA-F34B-FD26-97F3-8D82D2AC9162}"/>
              </a:ext>
            </a:extLst>
          </p:cNvPr>
          <p:cNvSpPr txBox="1"/>
          <p:nvPr/>
        </p:nvSpPr>
        <p:spPr>
          <a:xfrm>
            <a:off x="1250065" y="1628882"/>
            <a:ext cx="4511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Scaled Dot Product Attention [1] </a:t>
            </a:r>
          </a:p>
        </p:txBody>
      </p:sp>
      <p:sp>
        <p:nvSpPr>
          <p:cNvPr id="10" name="Google Shape;132;p20">
            <a:extLst>
              <a:ext uri="{FF2B5EF4-FFF2-40B4-BE49-F238E27FC236}">
                <a16:creationId xmlns:a16="http://schemas.microsoft.com/office/drawing/2014/main" id="{E13626B0-F192-0449-8EE0-1FB6AB4C08FD}"/>
              </a:ext>
            </a:extLst>
          </p:cNvPr>
          <p:cNvSpPr txBox="1"/>
          <p:nvPr/>
        </p:nvSpPr>
        <p:spPr>
          <a:xfrm>
            <a:off x="9421793" y="365125"/>
            <a:ext cx="243559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</a:rPr>
              <a:t>[1] Vaswani, et. Al. 2017 : Attention is All you Need</a:t>
            </a:r>
          </a:p>
        </p:txBody>
      </p:sp>
      <p:pic>
        <p:nvPicPr>
          <p:cNvPr id="12" name="Picture 11" descr="A diagram of a graph&#10;&#10;AI-generated content may be incorrect.">
            <a:extLst>
              <a:ext uri="{FF2B5EF4-FFF2-40B4-BE49-F238E27FC236}">
                <a16:creationId xmlns:a16="http://schemas.microsoft.com/office/drawing/2014/main" id="{7D9ED374-9D09-4CAF-C13C-A187D152F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746" y="2268638"/>
            <a:ext cx="3435764" cy="3900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244923-09A6-3D2B-1C99-72D36D08AF3B}"/>
              </a:ext>
            </a:extLst>
          </p:cNvPr>
          <p:cNvSpPr txBox="1"/>
          <p:nvPr/>
        </p:nvSpPr>
        <p:spPr>
          <a:xfrm>
            <a:off x="6746561" y="1659785"/>
            <a:ext cx="4241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Multi-Head Attention Block [1] </a:t>
            </a:r>
          </a:p>
        </p:txBody>
      </p:sp>
    </p:spTree>
    <p:extLst>
      <p:ext uri="{BB962C8B-B14F-4D97-AF65-F5344CB8AC3E}">
        <p14:creationId xmlns:p14="http://schemas.microsoft.com/office/powerpoint/2010/main" val="1841051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75E0-EE50-D5F9-6C7D-75CDAE90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E338-9102-6D77-6E74-395241363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389"/>
            <a:ext cx="10515600" cy="494982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3200" dirty="0"/>
              <a:t>Outcomes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3200" dirty="0"/>
              <a:t>Problem Overview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3200" dirty="0"/>
              <a:t>Background and Related Works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800" dirty="0"/>
              <a:t>Understanding Model Spider (SOTA)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800" dirty="0"/>
              <a:t>Cross Attention vs Self Attention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3200" dirty="0"/>
              <a:t>Part 1: Vision for PTM Recommendation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800" dirty="0"/>
              <a:t>Gaps in the current landscape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800" dirty="0"/>
              <a:t>Hardware aware PTM Recommendation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3200" dirty="0"/>
              <a:t>Part 2: Cross-Sight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dirty="0"/>
              <a:t>Existing  Challenges and Key novel contributions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dirty="0"/>
              <a:t>Walkthrough of the pipeline and </a:t>
            </a:r>
            <a:r>
              <a:rPr lang="en-US" dirty="0">
                <a:ea typeface="+mn-lt"/>
                <a:cs typeface="+mn-lt"/>
              </a:rPr>
              <a:t>experimental setup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dirty="0"/>
              <a:t>Results and comparisons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/>
              <a:t>Limitations and Future Work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/>
              <a:t>Conclusion and Discussion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242A5E-C59C-7441-793D-B7F9ED27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80F311-ABDE-653F-7E20-38A1FFAF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570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D0D28-4438-07B4-54CD-730E06C1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B1BB-2AEB-6DD9-C5C5-5EF8AF48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Attention  vs Self 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5BB91-10DC-8750-706E-BCF82B4A6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6CD41-30F4-252D-967D-66F8BFAC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Background (3/7) (B)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10DFA-5C47-4508-74BA-9FFFF9EF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20</a:t>
            </a:fld>
            <a:endParaRPr lang="en-US"/>
          </a:p>
        </p:txBody>
      </p:sp>
      <p:pic>
        <p:nvPicPr>
          <p:cNvPr id="5122" name="Picture 2" descr="A comparison of the architectures for the Transformer, GPT, and BERT. Image adapted by author from the Transformer architecture diagram in the &quot;Attention is All You Need&quot; paper [2].">
            <a:extLst>
              <a:ext uri="{FF2B5EF4-FFF2-40B4-BE49-F238E27FC236}">
                <a16:creationId xmlns:a16="http://schemas.microsoft.com/office/drawing/2014/main" id="{638E4FFD-20C1-1BD0-EDC5-C203B19A9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8"/>
          <a:stretch>
            <a:fillRect/>
          </a:stretch>
        </p:blipFill>
        <p:spPr bwMode="auto">
          <a:xfrm>
            <a:off x="1852748" y="1348156"/>
            <a:ext cx="8486504" cy="47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32;p20">
            <a:extLst>
              <a:ext uri="{FF2B5EF4-FFF2-40B4-BE49-F238E27FC236}">
                <a16:creationId xmlns:a16="http://schemas.microsoft.com/office/drawing/2014/main" id="{185B5C6B-D382-6862-FAC5-EE556ACF6549}"/>
              </a:ext>
            </a:extLst>
          </p:cNvPr>
          <p:cNvSpPr txBox="1"/>
          <p:nvPr/>
        </p:nvSpPr>
        <p:spPr>
          <a:xfrm>
            <a:off x="9132426" y="365125"/>
            <a:ext cx="303256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</a:rPr>
              <a:t>[1] Bradney Smith 2024: A Complete Guide to BERT with Code</a:t>
            </a:r>
          </a:p>
        </p:txBody>
      </p:sp>
    </p:spTree>
    <p:extLst>
      <p:ext uri="{BB962C8B-B14F-4D97-AF65-F5344CB8AC3E}">
        <p14:creationId xmlns:p14="http://schemas.microsoft.com/office/powerpoint/2010/main" val="215052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8C9D3-F995-57BE-6C20-72B66499D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2FD1-F3B0-0C08-8B71-2F5E9C81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Attention (Encoder only)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63691-672C-6E53-FBBF-2354646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FCE7C-1E09-53A7-71E2-59603A9F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Background (3/7) (B)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DF364-9604-6B8F-8295-457A4450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21</a:t>
            </a:fld>
            <a:endParaRPr lang="en-US"/>
          </a:p>
        </p:txBody>
      </p:sp>
      <p:sp>
        <p:nvSpPr>
          <p:cNvPr id="10" name="Google Shape;132;p20">
            <a:extLst>
              <a:ext uri="{FF2B5EF4-FFF2-40B4-BE49-F238E27FC236}">
                <a16:creationId xmlns:a16="http://schemas.microsoft.com/office/drawing/2014/main" id="{C87DD524-681A-DE1E-3DD9-4366CB0F7775}"/>
              </a:ext>
            </a:extLst>
          </p:cNvPr>
          <p:cNvSpPr txBox="1"/>
          <p:nvPr/>
        </p:nvSpPr>
        <p:spPr>
          <a:xfrm>
            <a:off x="8991600" y="365125"/>
            <a:ext cx="3281679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</a:rPr>
              <a:t>[1] Bradney Smith 2024: A Complete Guide to BERT with Code</a:t>
            </a:r>
          </a:p>
        </p:txBody>
      </p:sp>
      <p:pic>
        <p:nvPicPr>
          <p:cNvPr id="5122" name="Picture 2" descr="A comparison of the architectures for the Transformer, GPT, and BERT. Image adapted by author from the Transformer architecture diagram in the &quot;Attention is All You Need&quot; paper [2].">
            <a:extLst>
              <a:ext uri="{FF2B5EF4-FFF2-40B4-BE49-F238E27FC236}">
                <a16:creationId xmlns:a16="http://schemas.microsoft.com/office/drawing/2014/main" id="{23C130BC-51A7-7ABA-B5F0-7FF56230D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8" r="4127" b="12708"/>
          <a:stretch>
            <a:fillRect/>
          </a:stretch>
        </p:blipFill>
        <p:spPr bwMode="auto">
          <a:xfrm>
            <a:off x="2209800" y="1371305"/>
            <a:ext cx="1620456" cy="47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omparison of the architectures for the Transformer, GPT, and BERT. Image adapted by author from the Transformer architecture diagram in the &quot;Attention is All You Need&quot; paper [2].">
            <a:extLst>
              <a:ext uri="{FF2B5EF4-FFF2-40B4-BE49-F238E27FC236}">
                <a16:creationId xmlns:a16="http://schemas.microsoft.com/office/drawing/2014/main" id="{EB895ECC-27F7-C505-A0DD-C74DC3E11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8" t="33030" r="4127" b="28016"/>
          <a:stretch>
            <a:fillRect/>
          </a:stretch>
        </p:blipFill>
        <p:spPr bwMode="auto">
          <a:xfrm>
            <a:off x="6494363" y="1463390"/>
            <a:ext cx="3734765" cy="4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D61DF4-3B18-3683-1729-FE1B370A23F5}"/>
              </a:ext>
            </a:extLst>
          </p:cNvPr>
          <p:cNvCxnSpPr/>
          <p:nvPr/>
        </p:nvCxnSpPr>
        <p:spPr>
          <a:xfrm flipV="1">
            <a:off x="3402957" y="1690688"/>
            <a:ext cx="3970116" cy="160809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D70420-83A8-3A16-2220-7D686947EC2E}"/>
              </a:ext>
            </a:extLst>
          </p:cNvPr>
          <p:cNvCxnSpPr/>
          <p:nvPr/>
        </p:nvCxnSpPr>
        <p:spPr>
          <a:xfrm>
            <a:off x="3402957" y="5116010"/>
            <a:ext cx="4051139" cy="1006997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02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57E2C-B71E-9A78-BBB2-6F6ABCF8C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8B64-5812-4BD3-F2FE-ADFD9385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Attention (Encoder – Decoder)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613A9-2E1A-BAD4-F1DB-59A0EEE2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50E2F-D128-5DF5-B6F1-0971304F0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Background (3/7) (B)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97C7E-55E0-B5DD-B0FF-82C8DF3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22</a:t>
            </a:fld>
            <a:endParaRPr lang="en-US"/>
          </a:p>
        </p:txBody>
      </p:sp>
      <p:pic>
        <p:nvPicPr>
          <p:cNvPr id="5122" name="Picture 2" descr="A comparison of the architectures for the Transformer, GPT, and BERT. Image adapted by author from the Transformer architecture diagram in the &quot;Attention is All You Need&quot; paper [2].">
            <a:extLst>
              <a:ext uri="{FF2B5EF4-FFF2-40B4-BE49-F238E27FC236}">
                <a16:creationId xmlns:a16="http://schemas.microsoft.com/office/drawing/2014/main" id="{58BBFB99-6134-5B8D-F861-44FF456505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76" b="12708"/>
          <a:stretch>
            <a:fillRect/>
          </a:stretch>
        </p:blipFill>
        <p:spPr bwMode="auto">
          <a:xfrm>
            <a:off x="1852748" y="1348156"/>
            <a:ext cx="2743200" cy="47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omparison of the architectures for the Transformer, GPT, and BERT. Image adapted by author from the Transformer architecture diagram in the &quot;Attention is All You Need&quot; paper [2].">
            <a:extLst>
              <a:ext uri="{FF2B5EF4-FFF2-40B4-BE49-F238E27FC236}">
                <a16:creationId xmlns:a16="http://schemas.microsoft.com/office/drawing/2014/main" id="{8F8F1272-AADE-97E7-2C32-E13B3189A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22438" r="69208" b="26529"/>
          <a:stretch>
            <a:fillRect/>
          </a:stretch>
        </p:blipFill>
        <p:spPr bwMode="auto">
          <a:xfrm>
            <a:off x="6587924" y="1348156"/>
            <a:ext cx="3875590" cy="50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A16F29-662E-AC98-2055-49F250F9D99A}"/>
              </a:ext>
            </a:extLst>
          </p:cNvPr>
          <p:cNvCxnSpPr>
            <a:cxnSpLocks/>
          </p:cNvCxnSpPr>
          <p:nvPr/>
        </p:nvCxnSpPr>
        <p:spPr>
          <a:xfrm flipV="1">
            <a:off x="4224759" y="1516284"/>
            <a:ext cx="3148314" cy="126164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306C0E-2160-61E8-07DB-DF6652A1B206}"/>
              </a:ext>
            </a:extLst>
          </p:cNvPr>
          <p:cNvCxnSpPr/>
          <p:nvPr/>
        </p:nvCxnSpPr>
        <p:spPr>
          <a:xfrm>
            <a:off x="4038600" y="4965539"/>
            <a:ext cx="3334473" cy="113431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Google Shape;132;p20">
            <a:extLst>
              <a:ext uri="{FF2B5EF4-FFF2-40B4-BE49-F238E27FC236}">
                <a16:creationId xmlns:a16="http://schemas.microsoft.com/office/drawing/2014/main" id="{A0B0DF66-719D-F684-7DBA-CCC2F335AF46}"/>
              </a:ext>
            </a:extLst>
          </p:cNvPr>
          <p:cNvSpPr txBox="1"/>
          <p:nvPr/>
        </p:nvSpPr>
        <p:spPr>
          <a:xfrm>
            <a:off x="9132426" y="365125"/>
            <a:ext cx="303256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</a:rPr>
              <a:t>[1] Bradney Smith 2024: A Complete Guide to BERT with Code</a:t>
            </a:r>
          </a:p>
        </p:txBody>
      </p:sp>
    </p:spTree>
    <p:extLst>
      <p:ext uri="{BB962C8B-B14F-4D97-AF65-F5344CB8AC3E}">
        <p14:creationId xmlns:p14="http://schemas.microsoft.com/office/powerpoint/2010/main" val="2514151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EDA3-9A02-D3B9-2C69-C1B4F520F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C5442-7ADD-4908-0E2F-CD35F4941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6" y="1812046"/>
            <a:ext cx="10045337" cy="71975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/>
              <a:t>4. Vision for PTM Recommendation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BC182-2092-CB54-5D81-DC683AC17B1C}"/>
              </a:ext>
            </a:extLst>
          </p:cNvPr>
          <p:cNvSpPr txBox="1"/>
          <p:nvPr/>
        </p:nvSpPr>
        <p:spPr>
          <a:xfrm>
            <a:off x="1023257" y="3444240"/>
            <a:ext cx="539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 the SERP4IoT Paper </a:t>
            </a:r>
          </a:p>
          <a:p>
            <a:r>
              <a:rPr lang="en-US" dirty="0"/>
              <a:t>“Recommending Pre-Trained Models for IoT Devices”</a:t>
            </a:r>
          </a:p>
          <a:p>
            <a:r>
              <a:rPr lang="en-US" b="1" dirty="0"/>
              <a:t>Parth Patil</a:t>
            </a:r>
            <a:r>
              <a:rPr lang="en-US" dirty="0"/>
              <a:t>, et al.</a:t>
            </a:r>
          </a:p>
        </p:txBody>
      </p:sp>
    </p:spTree>
    <p:extLst>
      <p:ext uri="{BB962C8B-B14F-4D97-AF65-F5344CB8AC3E}">
        <p14:creationId xmlns:p14="http://schemas.microsoft.com/office/powerpoint/2010/main" val="40070325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F66DA-C3D3-2194-634F-32BA81F78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1093-E737-854C-5300-18A8D7C8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the current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C4FB-5AB7-19B3-C840-4A4F27D1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064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Gap 1: Lack of constraints beyond accuracy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Fail to consider the hardware performance implications when selecting models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No room to consider multiple constraints at the same time.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Gap 2: Lack of Ground truth PTM rankings for devices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No empirical data is widely available to be used as ground truth.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Prevents finding patterns or correlations, or training ML.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0B2F0B-0870-5264-26DB-7D99AFD6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3830D8-2F20-3BB4-77D8-F73E6465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(4/7) (A)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5515BD-6145-FFF0-604F-2E2E1019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38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32BA4-6F95-F520-6602-E35143A0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E815-4CE4-7073-96E3-65397249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aware PTM Recommendation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7CD58C-552A-1070-9D31-49E2B63E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5947CB-13B2-517E-43E0-F58A0BE0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(4/7) (B)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CDCCCE-5E70-3A13-7771-FE74B56C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EB74C-8E17-48D9-76AC-434F11D6B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Proposed two unique methods to make the Model recommendation hardware aware.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Approach 1: Model Spider </a:t>
            </a:r>
            <a:r>
              <a:rPr lang="en-US" b="1" i="1" u="sng" dirty="0">
                <a:latin typeface="Calibri"/>
                <a:ea typeface="Calibri"/>
                <a:cs typeface="Calibri"/>
              </a:rPr>
              <a:t>Fusion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Approach 2: Model Spider </a:t>
            </a:r>
            <a:r>
              <a:rPr lang="en-US" b="1" i="1" u="sng" dirty="0">
                <a:latin typeface="Calibri"/>
                <a:ea typeface="Calibri"/>
                <a:cs typeface="Calibri"/>
              </a:rPr>
              <a:t>Shadow</a:t>
            </a:r>
            <a:endParaRPr lang="en-US" sz="2400" b="1" i="1" u="sng" dirty="0"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61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82DC3-0CB1-D805-1882-243CA42A6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3F829B-4116-F2B4-DA84-2E7EFF43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626837-9CE4-F2E1-E8C4-034482A92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(4/7) (B)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A2AE60-1C77-D158-9491-D303B156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26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4318DE8-7867-F020-30BF-C9846707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Spider Fusion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D372AD4-91B2-C8F5-F641-8F609C17C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35" y="1411112"/>
            <a:ext cx="7724329" cy="459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7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C6F19-5F31-D87B-C2B4-A0492849E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EB9EF7-1E56-F893-4AAA-18428F29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D3B9D-18AD-AAD2-1C28-34065BCC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(4/7) (B)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C07076-BC24-231F-8261-21F00309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27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704335F-51B9-0135-8734-5544B95C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Spider Shadow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2E2EA68-DFF7-19B6-905C-C488363EE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87" y="1470995"/>
            <a:ext cx="8593025" cy="44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154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76ACD-0CEE-3CFB-B501-DF333DF33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DA12-0279-804A-548C-AE71A353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aware PTM Recommendation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BC8F57-5D75-3D95-FC8F-244C1EC6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DD8E84-7502-0C70-9C82-473387E5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(4/7) (B)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BBDF7-BA14-FAC3-0816-26406868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A336BD-0E1A-3217-2C29-8F294A2E9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Currently, there is a lack of datasets that track model performance along with hardware specifications.</a:t>
            </a:r>
          </a:p>
          <a:p>
            <a:endParaRPr lang="en-US" sz="2400" dirty="0">
              <a:ea typeface="Calibri"/>
            </a:endParaRPr>
          </a:p>
          <a:p>
            <a:r>
              <a:rPr lang="en-US" sz="2400" dirty="0">
                <a:latin typeface="Calibri"/>
                <a:ea typeface="Calibri"/>
                <a:cs typeface="Calibri"/>
              </a:rPr>
              <a:t>To address this shortfall, we put forth a roadmap to make a ground truth dataset by:</a:t>
            </a:r>
          </a:p>
          <a:p>
            <a:pPr lvl="1"/>
            <a:r>
              <a:rPr lang="en-US" sz="2800" dirty="0">
                <a:latin typeface="Calibri"/>
                <a:ea typeface="Calibri"/>
                <a:cs typeface="Calibri"/>
              </a:rPr>
              <a:t>Define important metrics</a:t>
            </a:r>
          </a:p>
          <a:p>
            <a:pPr lvl="1"/>
            <a:r>
              <a:rPr lang="en-US" sz="2800" dirty="0">
                <a:latin typeface="Calibri"/>
                <a:ea typeface="Calibri"/>
                <a:cs typeface="Calibri"/>
              </a:rPr>
              <a:t>Propose methodology to collect data.</a:t>
            </a:r>
          </a:p>
          <a:p>
            <a:pPr lvl="1"/>
            <a:r>
              <a:rPr lang="en-US" sz="2800" dirty="0">
                <a:latin typeface="Calibri"/>
                <a:ea typeface="Calibri"/>
                <a:cs typeface="Calibri"/>
              </a:rPr>
              <a:t>Convert data into model rankings.</a:t>
            </a:r>
          </a:p>
        </p:txBody>
      </p:sp>
    </p:spTree>
    <p:extLst>
      <p:ext uri="{BB962C8B-B14F-4D97-AF65-F5344CB8AC3E}">
        <p14:creationId xmlns:p14="http://schemas.microsoft.com/office/powerpoint/2010/main" val="50998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53E9-C346-977C-4971-911BFB2C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38778-A390-E9A7-40AD-B576E595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Cross-sight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B8E1F5-8701-D06D-285C-9296D39477D2}"/>
              </a:ext>
            </a:extLst>
          </p:cNvPr>
          <p:cNvSpPr txBox="1">
            <a:spLocks/>
          </p:cNvSpPr>
          <p:nvPr/>
        </p:nvSpPr>
        <p:spPr>
          <a:xfrm>
            <a:off x="1023256" y="2608880"/>
            <a:ext cx="7763459" cy="719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A) Challenges and Key contributions </a:t>
            </a:r>
          </a:p>
        </p:txBody>
      </p:sp>
    </p:spTree>
    <p:extLst>
      <p:ext uri="{BB962C8B-B14F-4D97-AF65-F5344CB8AC3E}">
        <p14:creationId xmlns:p14="http://schemas.microsoft.com/office/powerpoint/2010/main" val="36179197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584AB-90E8-11A0-71E3-83F0AF1A8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C4F2-5A33-266A-1E56-836CA670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5130-EC8D-A1B2-CAE5-855B0A60E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817993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en-US" dirty="0"/>
              <a:t>Thesis Related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3800" b="1" dirty="0"/>
              <a:t>Recommending Pre-Trained Models for IoT Devices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200" b="1" dirty="0"/>
              <a:t>Parth V. Patil</a:t>
            </a:r>
            <a:r>
              <a:rPr lang="en-US" sz="2200" dirty="0"/>
              <a:t>, Wenxin Jiang, </a:t>
            </a:r>
            <a:r>
              <a:rPr lang="en-US" sz="2200" dirty="0" err="1"/>
              <a:t>Huiyun</a:t>
            </a:r>
            <a:r>
              <a:rPr lang="en-US" sz="2200" dirty="0"/>
              <a:t> Peng, et al. 2025 IEEE/ACM 47th International Conference on Software Engineering: 7th International Workshop on  Software Engineering Research &amp; Practices  for the Internet of Things </a:t>
            </a:r>
            <a:r>
              <a:rPr lang="en-US" sz="2200" b="1" dirty="0"/>
              <a:t>(SERP4IoT)</a:t>
            </a:r>
            <a:r>
              <a:rPr lang="en-US" sz="2200" dirty="0"/>
              <a:t>, Ottawa, Canada, 2025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sz="2200" b="1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3800" b="1" dirty="0"/>
              <a:t>Cross-Sight [Working Title]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200" dirty="0"/>
              <a:t>[In preparation]</a:t>
            </a:r>
            <a:r>
              <a:rPr lang="en-US" sz="2200" b="1" dirty="0"/>
              <a:t> Parth V. Patil …</a:t>
            </a:r>
            <a:endParaRPr lang="en-US" sz="2200" dirty="0"/>
          </a:p>
          <a:p>
            <a:pPr marL="457200" lvl="1" indent="0">
              <a:lnSpc>
                <a:spcPct val="120000"/>
              </a:lnSpc>
              <a:spcBef>
                <a:spcPts val="300"/>
              </a:spcBef>
              <a:buNone/>
            </a:pPr>
            <a:endParaRPr lang="en-US" sz="1200" dirty="0"/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en-US" dirty="0"/>
              <a:t>Other Projects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sz="3800" b="1" dirty="0"/>
              <a:t>A Unit Proofing Framework for Code-level Verification: A Research Agenda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100" dirty="0"/>
              <a:t>Paschal C. </a:t>
            </a:r>
            <a:r>
              <a:rPr lang="en-US" sz="2100" dirty="0" err="1"/>
              <a:t>Amusuo</a:t>
            </a:r>
            <a:r>
              <a:rPr lang="en-US" sz="2100" dirty="0"/>
              <a:t>, </a:t>
            </a:r>
            <a:r>
              <a:rPr lang="en-US" sz="2100" b="1" dirty="0"/>
              <a:t>Parth V. Patil</a:t>
            </a:r>
            <a:r>
              <a:rPr lang="en-US" sz="2100" dirty="0"/>
              <a:t>, Owen Cochell, et al.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100" dirty="0"/>
              <a:t>2025 IEEE/ACM 47th International Conference on Software Engineering: New Ideas and Emerging Results </a:t>
            </a:r>
            <a:r>
              <a:rPr lang="en-US" sz="2100" b="1" dirty="0"/>
              <a:t>(ICSE-NIER)</a:t>
            </a:r>
            <a:r>
              <a:rPr lang="en-US" sz="2100" dirty="0"/>
              <a:t>, Ottawa, ON, Canada, 2025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sz="3800" b="1" dirty="0"/>
              <a:t>Do Unit Proofs Work? An Empirical Study of Compositional Bounded Model Checking for Memory Safety Verification.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100" dirty="0"/>
              <a:t>Paschal C </a:t>
            </a:r>
            <a:r>
              <a:rPr lang="en-US" sz="2100" dirty="0" err="1"/>
              <a:t>Amusuo</a:t>
            </a:r>
            <a:r>
              <a:rPr lang="en-US" sz="2100" dirty="0"/>
              <a:t>, Owen Cochell, Taylor Le Lievre, </a:t>
            </a:r>
            <a:r>
              <a:rPr lang="en-US" sz="2100" b="1" dirty="0"/>
              <a:t>Parth V Patil</a:t>
            </a:r>
            <a:r>
              <a:rPr lang="en-US" sz="2100" dirty="0"/>
              <a:t>, et al.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100" dirty="0"/>
              <a:t>48th IEEE/ACM International Conference on Software Engineering (ICSE) 2026.</a:t>
            </a:r>
          </a:p>
          <a:p>
            <a:pPr marL="457200" lvl="1" indent="0">
              <a:lnSpc>
                <a:spcPct val="120000"/>
              </a:lnSpc>
              <a:spcBef>
                <a:spcPts val="300"/>
              </a:spcBef>
              <a:buNone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923D92-D74B-E96C-09A3-F5BB23C5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BB8368-7378-8AA4-AC5A-6AD9647CF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Outcomes (1/7)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DA59CD-50A1-4C0A-8033-1E81B3D2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16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6FAB-34F6-1589-C2E9-E22054D0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08B6-CF7D-1FFB-88E1-F6AE2EF8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B404-9736-1682-FFEC-8BF69B0F0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H1: Using Cross attention would yield substantial improvement.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Since the model and dataset token belong to two different domains, this problem is better suited for Cross attention based architectures, compared to self attention based transformers.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H2: Model Token can be generated using model weights and biases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Instead of relying on learnable model token </a:t>
            </a:r>
            <a:r>
              <a:rPr lang="en-US">
                <a:latin typeface="Calibri"/>
                <a:ea typeface="Calibri"/>
                <a:cs typeface="Calibri"/>
              </a:rPr>
              <a:t>(</a:t>
            </a:r>
            <a:r>
              <a:rPr lang="en-US" dirty="0">
                <a:latin typeface="Calibri"/>
                <a:ea typeface="Calibri"/>
                <a:cs typeface="Calibri"/>
              </a:rPr>
              <a:t>which limits the model zoo only to the models used while training</a:t>
            </a:r>
            <a:r>
              <a:rPr lang="en-US">
                <a:latin typeface="Calibri"/>
                <a:ea typeface="Calibri"/>
                <a:cs typeface="Calibri"/>
              </a:rPr>
              <a:t>),</a:t>
            </a:r>
            <a:r>
              <a:rPr lang="en-US" dirty="0">
                <a:latin typeface="Calibri"/>
                <a:ea typeface="Calibri"/>
                <a:cs typeface="Calibri"/>
              </a:rPr>
              <a:t> token can be generated with an encoder.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B9BAA2-B167-CEA3-B21D-97444999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3F7A15-E740-D0ED-6302-E3FFD365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(A)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923261-3F36-1781-6F75-90C8762D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27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4A9E8-A688-1AF3-DC54-4AAFAFCD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83B6-7A91-E046-78F8-E4FC3FED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novel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D3697-45EE-6DC8-8573-D81AA338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"/>
                <a:ea typeface="Calibri"/>
                <a:cs typeface="Calibri"/>
              </a:rPr>
              <a:t>Key Improvements over Model Spider: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Uses cross </a:t>
            </a:r>
            <a:r>
              <a:rPr lang="en-US">
                <a:latin typeface="Calibri"/>
                <a:ea typeface="Calibri"/>
                <a:cs typeface="Calibri"/>
              </a:rPr>
              <a:t>attention-based </a:t>
            </a:r>
            <a:r>
              <a:rPr lang="en-US" dirty="0">
                <a:latin typeface="Calibri"/>
                <a:ea typeface="Calibri"/>
                <a:cs typeface="Calibri"/>
              </a:rPr>
              <a:t>transformer (encoder-decoder type)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Use a six-layered transformer block, instead of the single layer.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Introduces a pipeline for </a:t>
            </a:r>
            <a:r>
              <a:rPr lang="en-US">
                <a:latin typeface="Calibri"/>
                <a:ea typeface="Calibri"/>
                <a:cs typeface="Calibri"/>
              </a:rPr>
              <a:t>PTM-to-Vector encoder</a:t>
            </a:r>
            <a:r>
              <a:rPr lang="en-US" dirty="0">
                <a:latin typeface="Calibri"/>
                <a:ea typeface="Calibri"/>
                <a:cs typeface="Calibri"/>
              </a:rPr>
              <a:t>, which enables </a:t>
            </a:r>
            <a:r>
              <a:rPr lang="en-US">
                <a:latin typeface="Calibri"/>
                <a:ea typeface="Calibri"/>
                <a:cs typeface="Calibri"/>
              </a:rPr>
              <a:t>an open </a:t>
            </a:r>
            <a:r>
              <a:rPr lang="en-US" dirty="0">
                <a:latin typeface="Calibri"/>
                <a:ea typeface="Calibri"/>
                <a:cs typeface="Calibri"/>
              </a:rPr>
              <a:t>model zoo </a:t>
            </a:r>
            <a:r>
              <a:rPr lang="en-US">
                <a:latin typeface="Calibri"/>
                <a:ea typeface="Calibri"/>
                <a:cs typeface="Calibri"/>
              </a:rPr>
              <a:t>rather than a closed one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F0B254-E1F3-52AB-5BD6-41C76C5F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7ADD93-E7E7-DAF2-C268-57C93C74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(A)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6B776A-88E0-10BA-062D-BC97AFF1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34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E1F12-DFAA-BCFE-114A-F48BE69E2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3B8A-3AE9-4A73-69DA-997C2537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Cross-sight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204638-9642-BACC-D454-D502F3853DDD}"/>
              </a:ext>
            </a:extLst>
          </p:cNvPr>
          <p:cNvSpPr txBox="1">
            <a:spLocks/>
          </p:cNvSpPr>
          <p:nvPr/>
        </p:nvSpPr>
        <p:spPr>
          <a:xfrm>
            <a:off x="1023256" y="2608880"/>
            <a:ext cx="7763459" cy="719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B) Walkthrough and 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2601718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FCD9-0336-CC74-0A59-90A86A4C5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pandingPipelineView">
            <a:hlinkClick r:id="" action="ppaction://media"/>
            <a:extLst>
              <a:ext uri="{FF2B5EF4-FFF2-40B4-BE49-F238E27FC236}">
                <a16:creationId xmlns:a16="http://schemas.microsoft.com/office/drawing/2014/main" id="{440E127A-7B80-3FBB-D3C5-4F603039FE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7C798-74AA-6F7D-4AA0-D01F0321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10454-F691-F704-52FC-1C5A916B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(B)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C4247-ED29-F0F3-8CF0-39C4132C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B01243-8AA7-E1C5-A5D3-6E5AB7A2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325C3-7967-A153-8F83-1535636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92EB9-AD97-89BB-D59E-4B529505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diagram of a cross-sight architecture&#10;&#10;AI-generated content may be incorrect.">
            <a:extLst>
              <a:ext uri="{FF2B5EF4-FFF2-40B4-BE49-F238E27FC236}">
                <a16:creationId xmlns:a16="http://schemas.microsoft.com/office/drawing/2014/main" id="{FC194C21-BF26-AB21-4081-90873A29D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525"/>
            <a:ext cx="12192000" cy="624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41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7EA8E-F771-6BA3-0DBF-BC493CE69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FC92-D3EB-B81E-14B3-23B0AF5B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Experimental Setup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1AA72C-7CF5-0514-AAD2-0E0D8656A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A724B2-B7AE-FC0A-6F8B-F18833D5E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(B)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22993-0CD2-EF88-797B-27DB39E9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A7B995-8110-3A10-08D9-B9A4E979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71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Goal: Evaluate cross-attention and model pipeline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For training:</a:t>
            </a:r>
          </a:p>
          <a:p>
            <a:r>
              <a:rPr lang="en-US" dirty="0"/>
              <a:t>11 Labeled dataset from three domains </a:t>
            </a:r>
          </a:p>
          <a:p>
            <a:pPr lvl="1"/>
            <a:r>
              <a:rPr lang="en-US" dirty="0"/>
              <a:t>Digits (MNIST, ..) , Fashion (Fashion MNIST, ..) , Generic (ImageNet-1k, ..)</a:t>
            </a:r>
          </a:p>
          <a:p>
            <a:r>
              <a:rPr lang="en-US" dirty="0"/>
              <a:t>31 Models in the Zoo.</a:t>
            </a:r>
          </a:p>
          <a:p>
            <a:pPr lvl="1"/>
            <a:r>
              <a:rPr lang="en-US" dirty="0"/>
              <a:t>Each model is trained on one of the dataset.</a:t>
            </a:r>
          </a:p>
          <a:p>
            <a:r>
              <a:rPr lang="en-US" dirty="0"/>
              <a:t>Ground truth rankings are obtained by combining reported accuracy and similarity between datasets.</a:t>
            </a:r>
          </a:p>
        </p:txBody>
      </p:sp>
    </p:spTree>
    <p:extLst>
      <p:ext uri="{BB962C8B-B14F-4D97-AF65-F5344CB8AC3E}">
        <p14:creationId xmlns:p14="http://schemas.microsoft.com/office/powerpoint/2010/main" val="713544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FA5AE-D14C-EB51-CA2D-04030DA2D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0850-6254-2A54-EA73-57BEDE5A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Experimental Setup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58188E-E774-D6EA-9017-8CD19AC4D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040061"/>
            <a:ext cx="5181600" cy="313690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/>
              <a:t>Loss Function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Goal: Make whole order of the predicted ranks close to the ground-truth rankings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Directly use the score outputs and use actual rank to arrange them in the sum, allowing the gradients to flow during training.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FFCE00-A112-5AFE-020A-CF0EDD62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C36530-66F2-57DF-85C2-9AFC60FE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(B)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E9F837-8D65-2D40-DC16-1F2829FA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36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19BA81-F922-983D-C46F-117F00000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040061"/>
            <a:ext cx="5181600" cy="313690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/>
              <a:t>Ground Truth Ranking</a:t>
            </a:r>
          </a:p>
          <a:p>
            <a:pPr lvl="1">
              <a:lnSpc>
                <a:spcPct val="170000"/>
              </a:lnSpc>
            </a:pPr>
            <a:r>
              <a:rPr lang="en-US" dirty="0" err="1"/>
              <a:t>a</a:t>
            </a:r>
            <a:r>
              <a:rPr lang="en-US" baseline="-25000" dirty="0" err="1"/>
              <a:t>dt,mk</a:t>
            </a:r>
            <a:r>
              <a:rPr lang="en-US" baseline="-25000" dirty="0"/>
              <a:t> </a:t>
            </a:r>
            <a:r>
              <a:rPr lang="en-US" dirty="0"/>
              <a:t>– Self reported score on the 			training dataset </a:t>
            </a:r>
          </a:p>
          <a:p>
            <a:pPr lvl="1">
              <a:lnSpc>
                <a:spcPct val="170000"/>
              </a:lnSpc>
            </a:pPr>
            <a:r>
              <a:rPr lang="el-GR" dirty="0"/>
              <a:t>σ</a:t>
            </a:r>
            <a:r>
              <a:rPr lang="en-US" dirty="0"/>
              <a:t>(d</a:t>
            </a:r>
            <a:r>
              <a:rPr lang="en-US" baseline="-25000" dirty="0"/>
              <a:t>t </a:t>
            </a:r>
            <a:r>
              <a:rPr lang="en-US" dirty="0"/>
              <a:t>, </a:t>
            </a:r>
            <a:r>
              <a:rPr lang="en-US" dirty="0" err="1"/>
              <a:t>d</a:t>
            </a:r>
            <a:r>
              <a:rPr lang="en-US" baseline="-25000" dirty="0" err="1"/>
              <a:t>b</a:t>
            </a:r>
            <a:r>
              <a:rPr lang="en-US" dirty="0"/>
              <a:t>) – Similarity between training 		and target dataset (manually initialized)</a:t>
            </a:r>
          </a:p>
          <a:p>
            <a:pPr lvl="1">
              <a:lnSpc>
                <a:spcPct val="170000"/>
              </a:lnSpc>
            </a:pP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– ground truth score for k</a:t>
            </a:r>
            <a:r>
              <a:rPr lang="en-US" baseline="30000" dirty="0"/>
              <a:t>th</a:t>
            </a:r>
            <a:r>
              <a:rPr lang="en-US" dirty="0"/>
              <a:t> model.</a:t>
            </a:r>
          </a:p>
          <a:p>
            <a:pPr lvl="1">
              <a:lnSpc>
                <a:spcPct val="170000"/>
              </a:lnSpc>
            </a:pPr>
            <a:r>
              <a:rPr lang="el-GR" dirty="0"/>
              <a:t>π</a:t>
            </a:r>
            <a:r>
              <a:rPr lang="en-US" dirty="0"/>
              <a:t> – Ground truth ranking computed with scores and 	small noise (</a:t>
            </a:r>
            <a:r>
              <a:rPr lang="el-GR" dirty="0"/>
              <a:t>ε</a:t>
            </a:r>
            <a:r>
              <a:rPr lang="en-US" dirty="0"/>
              <a:t>) as a tie breaker.</a:t>
            </a:r>
          </a:p>
        </p:txBody>
      </p:sp>
      <p:pic>
        <p:nvPicPr>
          <p:cNvPr id="15" name="Content Placeholder 11" descr="A mathematical equation with numbers&#10;&#10;AI-generated content may be incorrect.">
            <a:extLst>
              <a:ext uri="{FF2B5EF4-FFF2-40B4-BE49-F238E27FC236}">
                <a16:creationId xmlns:a16="http://schemas.microsoft.com/office/drawing/2014/main" id="{3EA1A8C7-19A4-96CC-60F1-B2A21F8C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17"/>
          <a:stretch>
            <a:fillRect/>
          </a:stretch>
        </p:blipFill>
        <p:spPr>
          <a:xfrm>
            <a:off x="6305550" y="1825623"/>
            <a:ext cx="4914900" cy="1035050"/>
          </a:xfrm>
          <a:prstGeom prst="rect">
            <a:avLst/>
          </a:prstGeom>
        </p:spPr>
      </p:pic>
      <p:pic>
        <p:nvPicPr>
          <p:cNvPr id="9218" name="Picture 2">
            <a:hlinkClick r:id="rId4"/>
            <a:extLst>
              <a:ext uri="{FF2B5EF4-FFF2-40B4-BE49-F238E27FC236}">
                <a16:creationId xmlns:a16="http://schemas.microsoft.com/office/drawing/2014/main" id="{2C708358-F51C-A9CD-2D9B-9F566AC0B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690688"/>
            <a:ext cx="5262563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6"/>
            <a:extLst>
              <a:ext uri="{FF2B5EF4-FFF2-40B4-BE49-F238E27FC236}">
                <a16:creationId xmlns:a16="http://schemas.microsoft.com/office/drawing/2014/main" id="{E491AA50-66FD-E002-491D-051764212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02" y="2576988"/>
            <a:ext cx="2380298" cy="2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614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5B626-8384-EBC0-54CD-E78AC037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FB7D-C072-D2D3-278E-BF26E79B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Experimental Setup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4E855C-9304-93A6-D87A-945DAFC8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3DD720-4F23-3D18-D1F3-66595C58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(B)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C2DF2B-964F-4237-920F-84510259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14CB2-304B-696F-344F-B29B4863C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For testing:</a:t>
            </a:r>
          </a:p>
          <a:p>
            <a:r>
              <a:rPr lang="en-US" dirty="0"/>
              <a:t>Model-Spider Comparison:</a:t>
            </a:r>
          </a:p>
          <a:p>
            <a:pPr lvl="1"/>
            <a:r>
              <a:rPr lang="en-US" dirty="0"/>
              <a:t>Unseen Images from 11 Dataset used for training</a:t>
            </a:r>
          </a:p>
          <a:p>
            <a:pPr lvl="1"/>
            <a:r>
              <a:rPr lang="en-US" dirty="0"/>
              <a:t>31 Models in the training Model Zoo</a:t>
            </a:r>
          </a:p>
          <a:p>
            <a:r>
              <a:rPr lang="en-US" dirty="0"/>
              <a:t>Blind Dataset:</a:t>
            </a:r>
          </a:p>
          <a:p>
            <a:pPr lvl="1"/>
            <a:r>
              <a:rPr lang="en-US" dirty="0"/>
              <a:t>5 Labeled dataset not used for training</a:t>
            </a:r>
          </a:p>
          <a:p>
            <a:pPr lvl="1"/>
            <a:r>
              <a:rPr lang="en-US" dirty="0"/>
              <a:t>31 Models in the training Model Zoo</a:t>
            </a:r>
          </a:p>
          <a:p>
            <a:r>
              <a:rPr lang="en-US" dirty="0"/>
              <a:t>Blind Models:</a:t>
            </a:r>
          </a:p>
          <a:p>
            <a:pPr lvl="1"/>
            <a:r>
              <a:rPr lang="en-US" dirty="0"/>
              <a:t>Unseen Images from 11 Dataset used for training</a:t>
            </a:r>
          </a:p>
          <a:p>
            <a:pPr lvl="1"/>
            <a:r>
              <a:rPr lang="en-US" dirty="0"/>
              <a:t>10 Models not used for training</a:t>
            </a:r>
          </a:p>
          <a:p>
            <a:r>
              <a:rPr lang="en-US" dirty="0"/>
              <a:t>Double Blind:</a:t>
            </a:r>
          </a:p>
          <a:p>
            <a:pPr lvl="1"/>
            <a:r>
              <a:rPr lang="en-US" dirty="0"/>
              <a:t>5 Labeled dataset not used for training</a:t>
            </a:r>
          </a:p>
          <a:p>
            <a:pPr lvl="1"/>
            <a:r>
              <a:rPr lang="en-US" dirty="0"/>
              <a:t>10 Models not used for training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80A28-2C9D-BCE2-EAE8-F1EF0528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32" t="17376" r="5202" b="7910"/>
          <a:stretch>
            <a:fillRect/>
          </a:stretch>
        </p:blipFill>
        <p:spPr>
          <a:xfrm>
            <a:off x="7052734" y="1690688"/>
            <a:ext cx="4834467" cy="44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70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8F0E-D119-1A57-0ED5-574FF86FB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C488-B42A-1B56-227B-B333309C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Cross-sight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54343D-555B-160A-A57D-5023DBC4DD87}"/>
              </a:ext>
            </a:extLst>
          </p:cNvPr>
          <p:cNvSpPr txBox="1">
            <a:spLocks/>
          </p:cNvSpPr>
          <p:nvPr/>
        </p:nvSpPr>
        <p:spPr>
          <a:xfrm>
            <a:off x="1023256" y="2608880"/>
            <a:ext cx="7763459" cy="719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C) Results and comparisons</a:t>
            </a:r>
          </a:p>
        </p:txBody>
      </p:sp>
    </p:spTree>
    <p:extLst>
      <p:ext uri="{BB962C8B-B14F-4D97-AF65-F5344CB8AC3E}">
        <p14:creationId xmlns:p14="http://schemas.microsoft.com/office/powerpoint/2010/main" val="23364272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A59B1-844D-9DB8-9C23-8ED37CCFE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4D58-FE40-C7F2-9870-B2E145C3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Kendall's Rank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C9D9-CC84-D559-2C04-0AC67DACF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1800"/>
              </a:spcBef>
            </a:pPr>
            <a:r>
              <a:rPr lang="en-US" dirty="0"/>
              <a:t>This is the Metric used for comparing the ranking results </a:t>
            </a:r>
          </a:p>
          <a:p>
            <a:pPr>
              <a:spcBef>
                <a:spcPts val="1800"/>
              </a:spcBef>
            </a:pPr>
            <a:r>
              <a:rPr lang="en-US" dirty="0"/>
              <a:t>Kendall's Tau (</a:t>
            </a:r>
            <a:r>
              <a:rPr lang="el-GR" dirty="0"/>
              <a:t>τ</a:t>
            </a:r>
            <a:r>
              <a:rPr lang="en-US" dirty="0"/>
              <a:t>) is a statistic used to measure the ordinal association between two measured quantities</a:t>
            </a:r>
          </a:p>
          <a:p>
            <a:pPr>
              <a:spcBef>
                <a:spcPts val="1800"/>
              </a:spcBef>
            </a:pPr>
            <a:r>
              <a:rPr lang="en-US" dirty="0"/>
              <a:t>The Metric Range: -1 to 1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Kendall's Tau is normalized. It counts the number of pairs that agree in order </a:t>
            </a:r>
            <a:r>
              <a:rPr lang="en-US" b="1" dirty="0"/>
              <a:t>(Concordant) (+1) </a:t>
            </a:r>
            <a:r>
              <a:rPr lang="en-US" dirty="0"/>
              <a:t>versus those that disagree </a:t>
            </a:r>
            <a:r>
              <a:rPr lang="en-US" b="1" dirty="0"/>
              <a:t>(Discordant) (-1).</a:t>
            </a:r>
          </a:p>
          <a:p>
            <a:pPr>
              <a:spcBef>
                <a:spcPts val="1800"/>
              </a:spcBef>
            </a:pPr>
            <a:r>
              <a:rPr lang="en-US" dirty="0"/>
              <a:t>Weighted Tau (</a:t>
            </a:r>
            <a:r>
              <a:rPr lang="el-GR" dirty="0"/>
              <a:t>τ</a:t>
            </a:r>
            <a:r>
              <a:rPr lang="en-US" baseline="-25000" dirty="0"/>
              <a:t>w</a:t>
            </a:r>
            <a:r>
              <a:rPr lang="en-US" dirty="0"/>
              <a:t>):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This variant of Kendall's Tau is used to compare results.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applies a hyperbolic weighting function. Differences at the top of the list (Rank 0, 1, 2) contribute significantly to the score, while differences deep in the list have negligible impact.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C9E44-4960-0EC5-12B2-C70019B2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36B14-B03D-B982-083D-94F0F9ACA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(C)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08135-0D72-ED2E-A578-D9EA5167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6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2CBFC-6C86-2F7B-3608-26A044134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3486-BDC0-B341-027D-B6E0A44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6" y="365125"/>
            <a:ext cx="10515600" cy="1325563"/>
          </a:xfrm>
        </p:spPr>
        <p:txBody>
          <a:bodyPr/>
          <a:lstStyle/>
          <a:p>
            <a:r>
              <a:rPr lang="en-US" dirty="0"/>
              <a:t> Thesis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32A69-D809-4550-1684-F40012F4A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" y="1690688"/>
            <a:ext cx="11197047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Given Zoo + New Dataset + Constraints, which PTM to use?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“Too many” Pre-Trained Models (PTMs) available on </a:t>
            </a:r>
            <a:r>
              <a:rPr lang="en-US" sz="3200" dirty="0" err="1"/>
              <a:t>HuggingFace</a:t>
            </a:r>
            <a:r>
              <a:rPr lang="en-US" sz="3200" dirty="0"/>
              <a:t>, Kaggle, or other Model Hubs (~2M).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Identified key-short comings in current leading approach.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Proposed a vision for integrating additional constraints into selection pipeline</a:t>
            </a:r>
            <a:r>
              <a:rPr lang="en-US" sz="32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Conducted a pilot study demonstrating measurable improvements over SOTA methods, along with detailed evaluation results.</a:t>
            </a:r>
            <a:endParaRPr lang="en-US" sz="3200" dirty="0">
              <a:highlight>
                <a:srgbClr val="FFFF00"/>
              </a:highlight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3A4E7F-9C08-1680-7F3D-4975AA66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348736-BACE-E9D1-36F1-E83EA0378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Summary (2/7)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34FB5B-3B38-F0C6-B436-3AB05200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688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E94F5-BF78-2CCE-6B30-0FE5A230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413D-1B44-7D61-34A8-D6EB8F8F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74"/>
            <a:ext cx="10515600" cy="1325563"/>
          </a:xfrm>
        </p:spPr>
        <p:txBody>
          <a:bodyPr anchor="t"/>
          <a:lstStyle/>
          <a:p>
            <a:r>
              <a:rPr lang="en-US" dirty="0"/>
              <a:t>Model-Spider Comparison</a:t>
            </a:r>
          </a:p>
        </p:txBody>
      </p:sp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658DC71-F020-A81D-B2D6-5E952FA0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80" y="1107569"/>
            <a:ext cx="9355239" cy="503743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0D27F-4CFC-23DE-BB24-C5718B67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38B82-B301-4395-976F-F94C8F91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(C)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4F542-7967-1841-F50F-19A54EA5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4D99-4EAA-02D0-70A9-35D83AB0F82A}"/>
              </a:ext>
            </a:extLst>
          </p:cNvPr>
          <p:cNvSpPr txBox="1"/>
          <p:nvPr/>
        </p:nvSpPr>
        <p:spPr>
          <a:xfrm>
            <a:off x="7635038" y="537797"/>
            <a:ext cx="43884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approaches expect Cross-Sight</a:t>
            </a:r>
          </a:p>
          <a:p>
            <a:r>
              <a:rPr lang="en-US" dirty="0"/>
              <a:t>Uses 10 images per class per Dataset</a:t>
            </a:r>
          </a:p>
          <a:p>
            <a:r>
              <a:rPr lang="en-US" dirty="0"/>
              <a:t>Cross-sight only uses 1 image per class</a:t>
            </a:r>
          </a:p>
          <a:p>
            <a:endParaRPr lang="en-US" dirty="0"/>
          </a:p>
          <a:p>
            <a:r>
              <a:rPr lang="en-US" dirty="0"/>
              <a:t>Also others use only 10 models in their zoo</a:t>
            </a:r>
          </a:p>
          <a:p>
            <a:r>
              <a:rPr lang="en-US" dirty="0"/>
              <a:t>Cross-sight uses 31 models in zoo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4ACE1D-950C-AB00-5878-A24A61969D23}"/>
              </a:ext>
            </a:extLst>
          </p:cNvPr>
          <p:cNvCxnSpPr/>
          <p:nvPr/>
        </p:nvCxnSpPr>
        <p:spPr>
          <a:xfrm>
            <a:off x="9754966" y="2274247"/>
            <a:ext cx="227234" cy="51410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60B881-C5B9-923C-D750-4413A8B3078E}"/>
              </a:ext>
            </a:extLst>
          </p:cNvPr>
          <p:cNvSpPr txBox="1"/>
          <p:nvPr/>
        </p:nvSpPr>
        <p:spPr>
          <a:xfrm>
            <a:off x="1221852" y="135091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r>
              <a:rPr lang="en-US" baseline="-25000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6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9F6F0-18DA-DFD9-2E29-81619EB0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BD7C9D59-2DED-8EBE-5DDC-8BBE287C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56725"/>
            <a:ext cx="9144000" cy="4923692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375F41-805A-5786-CDC0-9252DEE9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29CE35-732C-12FB-7EA6-6AB572F64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(C)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DA5419-BA67-D353-C354-EA2ED096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95A6D8-3EC2-461E-5C70-41FA86D9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74"/>
            <a:ext cx="10515600" cy="1325563"/>
          </a:xfrm>
        </p:spPr>
        <p:txBody>
          <a:bodyPr anchor="t"/>
          <a:lstStyle/>
          <a:p>
            <a:r>
              <a:rPr lang="en-US" dirty="0"/>
              <a:t>Model-Spider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F5139-BE5E-000E-B57B-02CC13A0FB11}"/>
              </a:ext>
            </a:extLst>
          </p:cNvPr>
          <p:cNvSpPr txBox="1"/>
          <p:nvPr/>
        </p:nvSpPr>
        <p:spPr>
          <a:xfrm>
            <a:off x="1327472" y="129866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r>
              <a:rPr lang="en-US" baseline="-25000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53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4E70-6363-0F4F-55C4-F3F0A651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20674A-E711-96ED-C12C-0A1C82CC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113E35-0946-83ED-2691-6967DB8E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(5.3/7)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28D4B6-41E6-34E4-AC64-97832C49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35457B-ED75-106D-125E-B5BA6ECF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74"/>
            <a:ext cx="10515600" cy="1325563"/>
          </a:xfrm>
        </p:spPr>
        <p:txBody>
          <a:bodyPr anchor="t"/>
          <a:lstStyle/>
          <a:p>
            <a:r>
              <a:rPr lang="en-US" dirty="0"/>
              <a:t>Model-Spider Comparison</a:t>
            </a:r>
          </a:p>
        </p:txBody>
      </p:sp>
      <p:pic>
        <p:nvPicPr>
          <p:cNvPr id="9" name="Picture 8" descr="A graph of different sizes of bars&#10;&#10;AI-generated content may be incorrect.">
            <a:extLst>
              <a:ext uri="{FF2B5EF4-FFF2-40B4-BE49-F238E27FC236}">
                <a16:creationId xmlns:a16="http://schemas.microsoft.com/office/drawing/2014/main" id="{A44C642D-2F99-5378-93FF-A766C3EE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88" y="1130246"/>
            <a:ext cx="9705623" cy="5226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11231-86A3-DB79-E0C8-FDD63B989478}"/>
              </a:ext>
            </a:extLst>
          </p:cNvPr>
          <p:cNvSpPr txBox="1"/>
          <p:nvPr/>
        </p:nvSpPr>
        <p:spPr>
          <a:xfrm>
            <a:off x="924740" y="135091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r>
              <a:rPr lang="en-US" baseline="-25000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64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9F4D6-6671-4A5B-BDA7-BAC3FFB75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A995F9-C6E5-737D-8E26-1D53FB78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353F83-BD2C-CE40-E5F3-015F46B7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(C)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147AA8-B647-A960-A408-18842EC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F57677F-7326-0B21-5CA6-18450D19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74"/>
            <a:ext cx="10515600" cy="1325563"/>
          </a:xfrm>
        </p:spPr>
        <p:txBody>
          <a:bodyPr anchor="t"/>
          <a:lstStyle/>
          <a:p>
            <a:r>
              <a:rPr lang="en-US" dirty="0"/>
              <a:t>Blind Models</a:t>
            </a:r>
          </a:p>
        </p:txBody>
      </p:sp>
      <p:pic>
        <p:nvPicPr>
          <p:cNvPr id="3" name="Picture 2" descr="A graph with blue and green squares&#10;&#10;AI-generated content may be incorrect.">
            <a:extLst>
              <a:ext uri="{FF2B5EF4-FFF2-40B4-BE49-F238E27FC236}">
                <a16:creationId xmlns:a16="http://schemas.microsoft.com/office/drawing/2014/main" id="{B6C2A50B-1077-ACA0-B0CC-88AFC4DD8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11" y="938455"/>
            <a:ext cx="9953978" cy="5359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4FA21-533F-BA51-C2E8-798656A438D4}"/>
              </a:ext>
            </a:extLst>
          </p:cNvPr>
          <p:cNvSpPr txBox="1"/>
          <p:nvPr/>
        </p:nvSpPr>
        <p:spPr>
          <a:xfrm>
            <a:off x="1021559" y="93845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r>
              <a:rPr lang="en-US" baseline="-25000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3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52AC8-DD6D-3EBF-F3CC-105462A5B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D9417A-B6B8-8C8B-9B37-44C4841B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F0F154-B680-1A73-5500-75E56B01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(5.3/7)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314B60-952B-60B0-C9E9-925E54F9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44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1A797E-3A6E-0DF3-4C32-69FF8834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74"/>
            <a:ext cx="10515600" cy="1325563"/>
          </a:xfrm>
        </p:spPr>
        <p:txBody>
          <a:bodyPr anchor="t"/>
          <a:lstStyle/>
          <a:p>
            <a:r>
              <a:rPr lang="en-US"/>
              <a:t>Known </a:t>
            </a:r>
            <a:r>
              <a:rPr lang="en-US" dirty="0"/>
              <a:t>Datasets</a:t>
            </a:r>
          </a:p>
        </p:txBody>
      </p:sp>
      <p:pic>
        <p:nvPicPr>
          <p:cNvPr id="11" name="Picture 10" descr="A graph of data analysis&#10;&#10;AI-generated content may be incorrect.">
            <a:extLst>
              <a:ext uri="{FF2B5EF4-FFF2-40B4-BE49-F238E27FC236}">
                <a16:creationId xmlns:a16="http://schemas.microsoft.com/office/drawing/2014/main" id="{956D6546-8647-132D-8B10-BAD37169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14" y="938455"/>
            <a:ext cx="10113964" cy="5445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A5EBA-E7F3-87DB-A4A2-C270DAEEDFE7}"/>
              </a:ext>
            </a:extLst>
          </p:cNvPr>
          <p:cNvSpPr txBox="1"/>
          <p:nvPr/>
        </p:nvSpPr>
        <p:spPr>
          <a:xfrm>
            <a:off x="888086" y="123190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r>
              <a:rPr lang="en-US" baseline="-25000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08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48C63-2E54-AC31-E849-711C27B5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44003C-E799-167E-CB08-D0799F3A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6EC85E-BEFE-53EF-F7B8-B5AF8B9D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(C)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0438DC-D086-3AD9-4DDB-1CEC61CA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45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AEAF27-7E4A-55A5-3CA6-CF9D757E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74"/>
            <a:ext cx="10515600" cy="1325563"/>
          </a:xfrm>
        </p:spPr>
        <p:txBody>
          <a:bodyPr anchor="t"/>
          <a:lstStyle/>
          <a:p>
            <a:r>
              <a:rPr lang="en-US" dirty="0"/>
              <a:t>Blind Dataset</a:t>
            </a: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2096F0A-1E85-8459-3E38-86055B0A2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60" y="821546"/>
            <a:ext cx="10278923" cy="55348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09965-E58F-CB6E-6ABD-B292BBB8865B}"/>
              </a:ext>
            </a:extLst>
          </p:cNvPr>
          <p:cNvSpPr txBox="1"/>
          <p:nvPr/>
        </p:nvSpPr>
        <p:spPr>
          <a:xfrm>
            <a:off x="962632" y="93845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r>
              <a:rPr lang="en-US" baseline="-25000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92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F5A6E-02E5-EBF5-5A34-AC245EE4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DFF4C8-61E2-A021-9B8D-B28CEB54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B8BAF1-2193-AF17-0894-D71742959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(C)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439F65-ACDF-2565-E1FC-EAFD315F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46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4C2545B-251D-BE83-7289-8C1278EE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74"/>
            <a:ext cx="10515600" cy="1325563"/>
          </a:xfrm>
        </p:spPr>
        <p:txBody>
          <a:bodyPr anchor="t"/>
          <a:lstStyle/>
          <a:p>
            <a:r>
              <a:rPr lang="en-US" dirty="0"/>
              <a:t>Overall Performance of Cross-Sight</a:t>
            </a:r>
          </a:p>
        </p:txBody>
      </p:sp>
      <p:pic>
        <p:nvPicPr>
          <p:cNvPr id="3" name="Picture 2" descr="A graph of data analysis&#10;&#10;AI-generated content may be incorrect.">
            <a:extLst>
              <a:ext uri="{FF2B5EF4-FFF2-40B4-BE49-F238E27FC236}">
                <a16:creationId xmlns:a16="http://schemas.microsoft.com/office/drawing/2014/main" id="{96855FC8-F6E2-A967-4982-0D81A979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66" r="23965"/>
          <a:stretch>
            <a:fillRect/>
          </a:stretch>
        </p:blipFill>
        <p:spPr>
          <a:xfrm>
            <a:off x="838200" y="938455"/>
            <a:ext cx="5909740" cy="5259070"/>
          </a:xfrm>
          <a:prstGeom prst="rect">
            <a:avLst/>
          </a:prstGeom>
        </p:spPr>
      </p:pic>
      <p:pic>
        <p:nvPicPr>
          <p:cNvPr id="14" name="Picture 13" descr="A graph of data analysis&#10;&#10;AI-generated content may be incorrect.">
            <a:extLst>
              <a:ext uri="{FF2B5EF4-FFF2-40B4-BE49-F238E27FC236}">
                <a16:creationId xmlns:a16="http://schemas.microsoft.com/office/drawing/2014/main" id="{1570EFE8-69E9-44F4-1993-9C9AAF24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669" t="10402" b="63994"/>
          <a:stretch>
            <a:fillRect/>
          </a:stretch>
        </p:blipFill>
        <p:spPr>
          <a:xfrm>
            <a:off x="8024814" y="1903565"/>
            <a:ext cx="2668577" cy="24993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3786B6-3E5D-CD71-ADAB-ED9D56CF1F05}"/>
              </a:ext>
            </a:extLst>
          </p:cNvPr>
          <p:cNvSpPr txBox="1"/>
          <p:nvPr/>
        </p:nvSpPr>
        <p:spPr>
          <a:xfrm>
            <a:off x="641672" y="168184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r>
              <a:rPr lang="en-US" baseline="-25000" dirty="0"/>
              <a:t>w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1F053-93BF-1ECA-2A77-978F80F155FF}"/>
              </a:ext>
            </a:extLst>
          </p:cNvPr>
          <p:cNvSpPr txBox="1"/>
          <p:nvPr/>
        </p:nvSpPr>
        <p:spPr>
          <a:xfrm>
            <a:off x="7145967" y="4705253"/>
            <a:ext cx="4426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All the results are based on the estimated ground truth ranking, which rely on reported accuracies</a:t>
            </a:r>
          </a:p>
        </p:txBody>
      </p:sp>
    </p:spTree>
    <p:extLst>
      <p:ext uri="{BB962C8B-B14F-4D97-AF65-F5344CB8AC3E}">
        <p14:creationId xmlns:p14="http://schemas.microsoft.com/office/powerpoint/2010/main" val="371292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14BD9-0FD6-240E-C129-719EDB14D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E0E11CF-7735-2BD6-36C1-1D673A35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Conclusions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934F1E-0312-1D4F-3ACB-2865D858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0819"/>
            <a:ext cx="5181600" cy="19081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H1:</a:t>
            </a:r>
          </a:p>
          <a:p>
            <a:pPr lvl="1"/>
            <a:r>
              <a:rPr lang="en-US" dirty="0"/>
              <a:t>Using cross attention did increase the performance</a:t>
            </a:r>
          </a:p>
          <a:p>
            <a:pPr lvl="1"/>
            <a:r>
              <a:rPr lang="en-US" dirty="0"/>
              <a:t>Even performs decent on unseen dataset.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F67A49-40FE-C3B3-C4A4-6DF03C3F5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A54434-DAF6-2B38-A7D1-27A990D5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Cross-sight (5/7) (C)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B63939-7685-8A28-A37E-8D667C1F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 descr="A graph of data analysis&#10;&#10;AI-generated content may be incorrect.">
            <a:extLst>
              <a:ext uri="{FF2B5EF4-FFF2-40B4-BE49-F238E27FC236}">
                <a16:creationId xmlns:a16="http://schemas.microsoft.com/office/drawing/2014/main" id="{0C5527D7-8F6B-D1E4-BBB5-B988ACF9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66" r="23965"/>
          <a:stretch>
            <a:fillRect/>
          </a:stretch>
        </p:blipFill>
        <p:spPr>
          <a:xfrm>
            <a:off x="6463483" y="1571845"/>
            <a:ext cx="5275671" cy="4694812"/>
          </a:xfrm>
          <a:prstGeom prst="rect">
            <a:avLst/>
          </a:prstGeom>
        </p:spPr>
      </p:pic>
      <p:pic>
        <p:nvPicPr>
          <p:cNvPr id="14" name="Picture 13" descr="A graph of data analysis&#10;&#10;AI-generated content may be incorrect.">
            <a:extLst>
              <a:ext uri="{FF2B5EF4-FFF2-40B4-BE49-F238E27FC236}">
                <a16:creationId xmlns:a16="http://schemas.microsoft.com/office/drawing/2014/main" id="{C4B1D510-CC7E-415C-4DA6-9C714E73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669" t="10402" b="63994"/>
          <a:stretch>
            <a:fillRect/>
          </a:stretch>
        </p:blipFill>
        <p:spPr>
          <a:xfrm>
            <a:off x="10220802" y="1801629"/>
            <a:ext cx="1658325" cy="1553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B37047-DD7E-DF75-0D00-03813A807778}"/>
              </a:ext>
            </a:extLst>
          </p:cNvPr>
          <p:cNvSpPr txBox="1"/>
          <p:nvPr/>
        </p:nvSpPr>
        <p:spPr>
          <a:xfrm>
            <a:off x="6266955" y="220888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</a:t>
            </a:r>
            <a:r>
              <a:rPr lang="en-US" baseline="-25000" dirty="0"/>
              <a:t>w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423148A-8B1B-FDA1-819F-D130D7422F65}"/>
              </a:ext>
            </a:extLst>
          </p:cNvPr>
          <p:cNvSpPr txBox="1">
            <a:spLocks/>
          </p:cNvSpPr>
          <p:nvPr/>
        </p:nvSpPr>
        <p:spPr>
          <a:xfrm>
            <a:off x="838200" y="3453448"/>
            <a:ext cx="5181600" cy="19081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H2:</a:t>
            </a:r>
          </a:p>
          <a:p>
            <a:pPr lvl="1"/>
            <a:r>
              <a:rPr lang="en-US" dirty="0"/>
              <a:t>Able to use the generated model token as a replacement for learnable token.</a:t>
            </a:r>
          </a:p>
          <a:p>
            <a:pPr lvl="1"/>
            <a:r>
              <a:rPr lang="en-US" dirty="0"/>
              <a:t>But the pipeline doesn’t generalize for unseen models.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525F987-6D8F-3B33-EA62-FB0729CDBE8C}"/>
              </a:ext>
            </a:extLst>
          </p:cNvPr>
          <p:cNvSpPr/>
          <p:nvPr/>
        </p:nvSpPr>
        <p:spPr>
          <a:xfrm rot="3809397">
            <a:off x="8673408" y="3130320"/>
            <a:ext cx="512242" cy="1638853"/>
          </a:xfrm>
          <a:prstGeom prst="downArrow">
            <a:avLst/>
          </a:prstGeom>
          <a:solidFill>
            <a:srgbClr val="F6DADE"/>
          </a:solidFill>
          <a:ln>
            <a:solidFill>
              <a:srgbClr val="D34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B283A83-FF2B-E615-B0E3-4260B8D715F9}"/>
              </a:ext>
            </a:extLst>
          </p:cNvPr>
          <p:cNvSpPr/>
          <p:nvPr/>
        </p:nvSpPr>
        <p:spPr>
          <a:xfrm rot="3809397">
            <a:off x="9925775" y="4183058"/>
            <a:ext cx="512242" cy="1638853"/>
          </a:xfrm>
          <a:prstGeom prst="downArrow">
            <a:avLst/>
          </a:prstGeom>
          <a:solidFill>
            <a:srgbClr val="F6DADE"/>
          </a:solidFill>
          <a:ln>
            <a:solidFill>
              <a:srgbClr val="D34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92282ED-8D5E-8621-148F-7BEA4081D228}"/>
              </a:ext>
            </a:extLst>
          </p:cNvPr>
          <p:cNvSpPr/>
          <p:nvPr/>
        </p:nvSpPr>
        <p:spPr>
          <a:xfrm rot="18106976">
            <a:off x="8249779" y="3995998"/>
            <a:ext cx="512242" cy="1638853"/>
          </a:xfrm>
          <a:prstGeom prst="downArrow">
            <a:avLst/>
          </a:prstGeom>
          <a:solidFill>
            <a:srgbClr val="F6DADE"/>
          </a:solidFill>
          <a:ln>
            <a:solidFill>
              <a:srgbClr val="D34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CD24C3D9-29C9-F036-0142-7D642F70A766}"/>
              </a:ext>
            </a:extLst>
          </p:cNvPr>
          <p:cNvSpPr/>
          <p:nvPr/>
        </p:nvSpPr>
        <p:spPr>
          <a:xfrm rot="18106976">
            <a:off x="9590985" y="2984752"/>
            <a:ext cx="512242" cy="1638853"/>
          </a:xfrm>
          <a:prstGeom prst="downArrow">
            <a:avLst/>
          </a:prstGeom>
          <a:solidFill>
            <a:srgbClr val="F6DADE"/>
          </a:solidFill>
          <a:ln>
            <a:solidFill>
              <a:srgbClr val="D34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10" grpId="0" animBg="1"/>
      <p:bldP spid="10" grpId="1" animBg="1"/>
      <p:bldP spid="11" grpId="0" animBg="1"/>
      <p:bldP spid="11" grpId="1" animBg="1"/>
      <p:bldP spid="13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36AEB-1D65-4680-3C0E-63EBBEBB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2AAC-85B0-B894-2C9C-0B20F9B1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1812046"/>
            <a:ext cx="8678092" cy="719757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/>
              <a:t>6. Limitations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446992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535E4-816A-2774-8EBB-9F22FF86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ACEF-FEF5-375D-2B88-23F8417B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5383FD-6BA1-2F86-500C-4F7B6DFB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A821BD-6953-DD92-EB95-5D9CF323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(6/7)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FB3D44-F993-04B2-9BFB-58EDFE47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8E1DC1-A2C2-38FF-35BC-DA360BAF8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Improvements to the Model-To-Vector pipeline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Introduce encoding model structure in model token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Incorporate Model Card info and Meta-Data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Ablate the encoder (not just autoencoder)</a:t>
            </a:r>
          </a:p>
          <a:p>
            <a:pPr>
              <a:lnSpc>
                <a:spcPct val="150000"/>
              </a:lnSpc>
            </a:pPr>
            <a:r>
              <a:rPr lang="en-US" dirty="0"/>
              <a:t>End to End (Co-Learning):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Train both Encoder and Transformer together, so the ranking loss can flow to train the model encoder as well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2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1B26E-3CF7-5644-B053-DDFE2E603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54D2-A41F-8E0C-9414-B766E569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E0D02-2625-2D88-8CCA-4F0002A5A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83316-AEF2-36A3-16DA-61FF5F43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Summary (2/7)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E533C-4B2B-A64B-F79A-2EAC7058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diagram of a person working on a computer&#10;&#10;AI-generated content may be incorrect.">
            <a:extLst>
              <a:ext uri="{FF2B5EF4-FFF2-40B4-BE49-F238E27FC236}">
                <a16:creationId xmlns:a16="http://schemas.microsoft.com/office/drawing/2014/main" id="{511CA04F-64FA-68F9-E735-432E1208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16062"/>
            <a:ext cx="6142498" cy="58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84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C7600-620B-B055-990D-6CAB2355E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B0F2-A2ED-6E22-7D50-99812F33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20436C-80B1-C250-77B9-195752EC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6BB3ED-753F-8C15-A7FD-37A6FD46F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Future (6/7)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748796-6B5E-D870-EE6D-30F0BB0A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4A69F7-A9F9-65A9-EFB8-22EC11F62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Introduce additional ranking dimensions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Introduce proposed pipelines Model Spider Fusion and Model Spider Shadow to study ranking based on different constraints.</a:t>
            </a:r>
          </a:p>
          <a:p>
            <a:pPr>
              <a:lnSpc>
                <a:spcPct val="150000"/>
              </a:lnSpc>
            </a:pPr>
            <a:r>
              <a:rPr lang="en-US" dirty="0"/>
              <a:t>Train on Ground-Truth Rankings: Create Dataset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Collect actual fine-tune performance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Collect performance information for specific hardware</a:t>
            </a:r>
          </a:p>
          <a:p>
            <a:pPr>
              <a:lnSpc>
                <a:spcPct val="150000"/>
              </a:lnSpc>
            </a:pPr>
            <a:r>
              <a:rPr lang="en-US" dirty="0"/>
              <a:t>Analyze how the Model lineage affect generalization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If a PTM share same architecture with one in Model Zoo, can we rank it correctly?</a:t>
            </a:r>
          </a:p>
        </p:txBody>
      </p:sp>
    </p:spTree>
    <p:extLst>
      <p:ext uri="{BB962C8B-B14F-4D97-AF65-F5344CB8AC3E}">
        <p14:creationId xmlns:p14="http://schemas.microsoft.com/office/powerpoint/2010/main" val="687598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B145-2A57-D594-E8B5-86DCB21D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1812046"/>
            <a:ext cx="8843554" cy="719757"/>
          </a:xfrm>
        </p:spPr>
        <p:txBody>
          <a:bodyPr/>
          <a:lstStyle/>
          <a:p>
            <a:r>
              <a:rPr lang="en-US" dirty="0"/>
              <a:t>7. Conclusion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115352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83615-A77A-2EE7-EFED-5ACCBBA9E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5DF9-61C6-2DC5-1681-2557A287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FA91-C1C5-8437-9992-82AC7AFC2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This work put forth a broad vision for the future of PTM recommendation. The preliminary experiments shows significant promise for the proposed Cross-sight approach.</a:t>
            </a:r>
          </a:p>
          <a:p>
            <a:pPr>
              <a:lnSpc>
                <a:spcPct val="150000"/>
              </a:lnSpc>
            </a:pPr>
            <a:endParaRPr lang="en-US" dirty="0"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Questions?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052B1B-3D6F-5079-08A8-F0A5FB6B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9DF8A8-D008-BDD5-ED7A-3FC6406AE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 and Discussion (7/7)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43D71C-D563-CA58-76C0-E5D6139D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14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3ED10-0E89-8814-B7D0-1CBCE5BCE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1CA-9ED2-1731-4054-4BFD62439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9238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1F929-8FBC-7A75-D973-CA3774B2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A8E7-2638-63D0-A49C-227E16D4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42674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CCB10-FB04-3B53-885D-143F0456F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2033-AE91-4D1B-C3C9-BF2B5AA0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Number of Kaggle notebooks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10BFE9-485D-D0C1-503F-902FF31AAD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823296"/>
              </p:ext>
            </p:extLst>
          </p:nvPr>
        </p:nvGraphicFramePr>
        <p:xfrm>
          <a:off x="838200" y="2650603"/>
          <a:ext cx="5209571" cy="3484383"/>
        </p:xfrm>
        <a:graphic>
          <a:graphicData uri="http://schemas.openxmlformats.org/drawingml/2006/table">
            <a:tbl>
              <a:tblPr firstRow="1">
                <a:tableStyleId>{17292A2E-F333-43FB-9621-5CBBE7FDCDCB}</a:tableStyleId>
              </a:tblPr>
              <a:tblGrid>
                <a:gridCol w="755906">
                  <a:extLst>
                    <a:ext uri="{9D8B030D-6E8A-4147-A177-3AD203B41FA5}">
                      <a16:colId xmlns:a16="http://schemas.microsoft.com/office/drawing/2014/main" val="815283744"/>
                    </a:ext>
                  </a:extLst>
                </a:gridCol>
                <a:gridCol w="1056801">
                  <a:extLst>
                    <a:ext uri="{9D8B030D-6E8A-4147-A177-3AD203B41FA5}">
                      <a16:colId xmlns:a16="http://schemas.microsoft.com/office/drawing/2014/main" val="1127747927"/>
                    </a:ext>
                  </a:extLst>
                </a:gridCol>
                <a:gridCol w="3396864">
                  <a:extLst>
                    <a:ext uri="{9D8B030D-6E8A-4147-A177-3AD203B41FA5}">
                      <a16:colId xmlns:a16="http://schemas.microsoft.com/office/drawing/2014/main" val="3446860096"/>
                    </a:ext>
                  </a:extLst>
                </a:gridCol>
              </a:tblGrid>
              <a:tr h="239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Year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Estimated Cumulative Public Kernels (Used in Chart)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Primary Data Source Context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941848916"/>
                  </a:ext>
                </a:extLst>
              </a:tr>
              <a:tr h="34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2016</a:t>
                      </a:r>
                      <a:endParaRPr lang="en-US" sz="1000" dirty="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20,000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Early growth figures often referenced in Kaggle's blog posts following major user milestones.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520926463"/>
                  </a:ext>
                </a:extLst>
              </a:tr>
              <a:tr h="34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2017</a:t>
                      </a:r>
                      <a:endParaRPr 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85,000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Reflects acceleration after the introduction of free GPU/TPU environments.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45672932"/>
                  </a:ext>
                </a:extLst>
              </a:tr>
              <a:tr h="3689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2018</a:t>
                      </a:r>
                      <a:endParaRPr 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220,000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Post-acquisition growth and maturity of the Kernels feature (then "Scripts").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55041297"/>
                  </a:ext>
                </a:extLst>
              </a:tr>
              <a:tr h="4441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2019</a:t>
                      </a:r>
                      <a:endParaRPr 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450,000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Strong community engagement and adoption of advanced frameworks (TensorFlow/PyTorch).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302856889"/>
                  </a:ext>
                </a:extLst>
              </a:tr>
              <a:tr h="4441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2020</a:t>
                      </a:r>
                      <a:endParaRPr 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680,000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Accelerated growth due to global remote work trends and increased interest in data science.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114429115"/>
                  </a:ext>
                </a:extLst>
              </a:tr>
              <a:tr h="136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2021</a:t>
                      </a:r>
                      <a:endParaRPr 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850,000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Steady platform growth.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472187873"/>
                  </a:ext>
                </a:extLst>
              </a:tr>
              <a:tr h="136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2022</a:t>
                      </a:r>
                      <a:endParaRPr 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980,000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Approaching the 1 Million mark.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87213299"/>
                  </a:ext>
                </a:extLst>
              </a:tr>
              <a:tr h="4441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2023</a:t>
                      </a:r>
                      <a:endParaRPr lang="en-US" sz="1000" dirty="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1,100,000+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Official milestone confirmed by Kaggle platform announcements and tracking via the public dataset.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9039684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8B4A9A-509C-5A33-9FB0-DA4B0F92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11A78B5-01CB-35F7-D34A-E0831B4A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143171-6549-EAB3-7B09-B21B1E9D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BA1CD-1196-B60F-CEB5-D5F829113655}"/>
              </a:ext>
            </a:extLst>
          </p:cNvPr>
          <p:cNvSpPr txBox="1"/>
          <p:nvPr/>
        </p:nvSpPr>
        <p:spPr>
          <a:xfrm>
            <a:off x="1099595" y="26506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39A4FA-2B8E-89D8-54D1-2A082E76090F}"/>
              </a:ext>
            </a:extLst>
          </p:cNvPr>
          <p:cNvSpPr txBox="1">
            <a:spLocks/>
          </p:cNvSpPr>
          <p:nvPr/>
        </p:nvSpPr>
        <p:spPr>
          <a:xfrm>
            <a:off x="785149" y="1456293"/>
            <a:ext cx="5423704" cy="119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latin typeface="Calibri"/>
                <a:ea typeface="Calibri"/>
                <a:cs typeface="Calibri"/>
              </a:rPr>
              <a:t>The data points for the "Cumulative Public Kernels (Est.)"are estimated based on analysis of the official Meta Kaggle Dataset and high-level growth figures released in platform updates.</a:t>
            </a:r>
          </a:p>
        </p:txBody>
      </p:sp>
      <p:pic>
        <p:nvPicPr>
          <p:cNvPr id="12" name="Picture 11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679DFD4D-EE04-8583-DDF4-FDCF33F8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48" y="1912052"/>
            <a:ext cx="5345142" cy="373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44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49F73-15FE-7804-E595-D588502B3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958F77B-9517-B855-C2D6-9BBC595A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Heuristic-Based: </a:t>
            </a:r>
            <a:r>
              <a:rPr lang="en-US" dirty="0" err="1"/>
              <a:t>LogME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CCEE788-5722-5B87-7DFC-7723E46B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/>
                <a:ea typeface="Calibri"/>
                <a:cs typeface="Calibri"/>
              </a:rPr>
              <a:t>Computes the Logarithm of Maximum Evidence (</a:t>
            </a:r>
            <a:r>
              <a:rPr lang="en-US" dirty="0" err="1">
                <a:latin typeface="Calibri"/>
                <a:ea typeface="Calibri"/>
                <a:cs typeface="Calibri"/>
              </a:rPr>
              <a:t>LogME</a:t>
            </a:r>
            <a:r>
              <a:rPr lang="en-US" dirty="0">
                <a:latin typeface="Calibri"/>
                <a:ea typeface="Calibri"/>
                <a:cs typeface="Calibri"/>
              </a:rPr>
              <a:t>) of labels given features extracted by each PTM</a:t>
            </a:r>
          </a:p>
          <a:p>
            <a:pPr>
              <a:lnSpc>
                <a:spcPct val="150000"/>
              </a:lnSpc>
            </a:pPr>
            <a:r>
              <a:rPr lang="en-US" dirty="0"/>
              <a:t>Workflow: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Extract features from the target data via each PTM (forward pass)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Compute </a:t>
            </a:r>
            <a:r>
              <a:rPr lang="en-US" sz="2800" dirty="0" err="1"/>
              <a:t>LogME</a:t>
            </a:r>
            <a:r>
              <a:rPr lang="en-US" sz="2800" dirty="0"/>
              <a:t> score per model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Rank models by descending </a:t>
            </a:r>
            <a:r>
              <a:rPr lang="en-US" sz="2800" dirty="0" err="1"/>
              <a:t>LogME</a:t>
            </a:r>
            <a:r>
              <a:rPr lang="en-US" sz="2800" dirty="0"/>
              <a:t> for selection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8E748A-582A-0C12-F5D6-6EDE5420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CF1287-BA94-3059-E2CF-F5C394E6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F04D53-8A34-D8EA-FD73-4EF72940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51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48D42-F45B-B917-21D5-739C95169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1980-DE61-A628-408F-336DE33E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B5C6C4C-13BF-B918-9B50-3E4C32814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004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Compares current model recommendation approaches and their requirements. 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Model Spider is notably efficient, not requiring a forward pass on the target dataset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Though none address hardware constraints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6BB55F-E8CD-37CA-F24C-B5F621B57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A8F9D2-1B92-06FC-BE5B-13F175AF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4C5FB5-0D6A-84BB-97F6-BED8344E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 descr="A table with text on it&#10;&#10;AI-generated content may be incorrect.">
            <a:extLst>
              <a:ext uri="{FF2B5EF4-FFF2-40B4-BE49-F238E27FC236}">
                <a16:creationId xmlns:a16="http://schemas.microsoft.com/office/drawing/2014/main" id="{90FFA4A3-EC4F-C277-4092-0326EA2EE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86" y="1336525"/>
            <a:ext cx="6920614" cy="49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06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889C-E94C-94EC-432C-7ADB8A15E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25AE-6667-C79C-7727-21F1B21A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aware PTM Recommendation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60CE52-69C4-C9F2-F9AE-043E3A2FA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7DCE4B-8BCD-8CFF-8C01-1CB64E48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2AB61F-58DB-B9E4-EFC0-298B6F83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FDD5E-857D-7306-4D16-726C0548D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32" y="1524430"/>
            <a:ext cx="8348736" cy="44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74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B28B7-627E-D264-89B6-D32DA49D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ABCE-63B9-D230-9309-F1450490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aware PTM Recommendation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11860F-EF14-D006-154D-E9D78341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CAC38A-C6E4-636F-56B1-4D39E279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3CC193-BF6B-F184-F6E4-C55B7E57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5F7FC-5CFB-5919-0A3C-3D0B4171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320800"/>
            <a:ext cx="5740400" cy="210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2DCEC-099C-BDB8-89B5-FD0E1E22E371}"/>
              </a:ext>
            </a:extLst>
          </p:cNvPr>
          <p:cNvSpPr txBox="1"/>
          <p:nvPr/>
        </p:nvSpPr>
        <p:spPr>
          <a:xfrm>
            <a:off x="838200" y="3438743"/>
            <a:ext cx="11197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Proposed approach to combine rankings for </a:t>
            </a:r>
            <a:r>
              <a:rPr lang="en-US" sz="3200" b="1" dirty="0"/>
              <a:t>Shadow</a:t>
            </a:r>
            <a:r>
              <a:rPr lang="en-US" sz="3200" dirty="0"/>
              <a:t>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DD3F3-A3C4-C223-7BBD-3B9B7E466C92}"/>
              </a:ext>
            </a:extLst>
          </p:cNvPr>
          <p:cNvSpPr txBox="1"/>
          <p:nvPr/>
        </p:nvSpPr>
        <p:spPr>
          <a:xfrm>
            <a:off x="2745938" y="4353911"/>
            <a:ext cx="6700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/>
              <a:t>ω</a:t>
            </a:r>
            <a:r>
              <a:rPr lang="en-US" sz="2000" baseline="-25000" err="1"/>
              <a:t>i</a:t>
            </a:r>
            <a:r>
              <a:rPr lang="en-US" sz="2000"/>
              <a:t> 		- weight assigned to a metric rank</a:t>
            </a:r>
          </a:p>
          <a:p>
            <a:r>
              <a:rPr lang="en-US" sz="2000"/>
              <a:t>f(</a:t>
            </a:r>
            <a:r>
              <a:rPr lang="el-GR" sz="2000"/>
              <a:t>α)</a:t>
            </a:r>
            <a:r>
              <a:rPr lang="en-US" sz="2000"/>
              <a:t> 		- model performance for configuration </a:t>
            </a:r>
            <a:r>
              <a:rPr lang="el-GR" sz="2000"/>
              <a:t>α</a:t>
            </a:r>
            <a:br>
              <a:rPr lang="en-US" sz="2000"/>
            </a:br>
            <a:r>
              <a:rPr lang="en-US" sz="2000"/>
              <a:t>HW</a:t>
            </a:r>
            <a:r>
              <a:rPr lang="en-US" sz="2000" baseline="-25000"/>
              <a:t>i</a:t>
            </a:r>
            <a:r>
              <a:rPr lang="en-US" sz="2000"/>
              <a:t>(</a:t>
            </a:r>
            <a:r>
              <a:rPr lang="el-GR" sz="2000"/>
              <a:t>α)</a:t>
            </a:r>
            <a:r>
              <a:rPr lang="en-US" sz="2000"/>
              <a:t> 	- hardware performance for configuration </a:t>
            </a:r>
            <a:r>
              <a:rPr lang="el-GR" sz="2000"/>
              <a:t>α</a:t>
            </a:r>
            <a:endParaRPr lang="en-US" sz="2000"/>
          </a:p>
          <a:p>
            <a:r>
              <a:rPr lang="en-US" sz="2000"/>
              <a:t>T</a:t>
            </a:r>
            <a:r>
              <a:rPr lang="en-US" sz="2000" baseline="-25000"/>
              <a:t>i		-</a:t>
            </a:r>
            <a:r>
              <a:rPr lang="en-US" sz="2000"/>
              <a:t> Normalization term for </a:t>
            </a:r>
            <a:r>
              <a:rPr lang="en-US" sz="2000" err="1"/>
              <a:t>i-th</a:t>
            </a:r>
            <a:r>
              <a:rPr lang="en-US" sz="2000"/>
              <a:t> hardware metric (HW</a:t>
            </a:r>
            <a:r>
              <a:rPr lang="en-US" sz="2000" baseline="-25000"/>
              <a:t>i</a:t>
            </a:r>
            <a:r>
              <a:rPr lang="en-US" sz="2000"/>
              <a:t>)</a:t>
            </a:r>
            <a:br>
              <a:rPr lang="en-US" sz="200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2300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AE5E2-F4B8-2D2E-CB6C-60889BEC4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B78E-47B7-CFD6-941D-1C4AC348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E6FB71-584F-FA0D-B838-E85D609D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2A4A88-13BA-C89E-4C3D-F63F24AF1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Summary (2/7)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6EF4C3-1122-8E64-3134-83C00CC1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diagram of a person working on a computer&#10;&#10;AI-generated content may be incorrect.">
            <a:extLst>
              <a:ext uri="{FF2B5EF4-FFF2-40B4-BE49-F238E27FC236}">
                <a16:creationId xmlns:a16="http://schemas.microsoft.com/office/drawing/2014/main" id="{A3511956-45D3-5018-C4FD-33825877F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408" y="651905"/>
            <a:ext cx="7772400" cy="55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40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4F23-448B-C73B-20CB-1EC5D344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Loss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D2121-C2CA-3EE0-88D5-F47CE3FC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5923E-FB41-0EA8-0E3C-D92A5AC8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4499F-99F6-55F3-321E-3CD047B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60</a:t>
            </a:fld>
            <a:endParaRPr lang="en-US"/>
          </a:p>
        </p:txBody>
      </p:sp>
      <p:pic>
        <p:nvPicPr>
          <p:cNvPr id="8194" name="Picture 2">
            <a:hlinkClick r:id="rId3"/>
            <a:extLst>
              <a:ext uri="{FF2B5EF4-FFF2-40B4-BE49-F238E27FC236}">
                <a16:creationId xmlns:a16="http://schemas.microsoft.com/office/drawing/2014/main" id="{2389E009-2F33-2B66-4248-FFACF899AD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689" y="1530984"/>
            <a:ext cx="8054622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641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6B693-2097-6E63-0729-2EC31CBF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70D5-0136-9CCB-20A2-FD3D9947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-2612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Dataset Similarity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E8BF4-2533-F650-8664-9212B8F6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5FF1F-3FAC-7503-88FC-6050D828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552C5-5D52-F1A9-8FB5-CC3BE641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45D90B7-860D-FBE8-BF56-095A13196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777673"/>
              </p:ext>
            </p:extLst>
          </p:nvPr>
        </p:nvGraphicFramePr>
        <p:xfrm>
          <a:off x="248408" y="582754"/>
          <a:ext cx="11699757" cy="5723593"/>
        </p:xfrm>
        <a:graphic>
          <a:graphicData uri="http://schemas.openxmlformats.org/drawingml/2006/table">
            <a:tbl>
              <a:tblPr/>
              <a:tblGrid>
                <a:gridCol w="688221">
                  <a:extLst>
                    <a:ext uri="{9D8B030D-6E8A-4147-A177-3AD203B41FA5}">
                      <a16:colId xmlns:a16="http://schemas.microsoft.com/office/drawing/2014/main" val="2800205271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2723800609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1197662163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3348080624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3551844425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2662644801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228097628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2430942438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1918101618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4206240598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123188105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1654893855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3391298442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1050990605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861479050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904846606"/>
                    </a:ext>
                  </a:extLst>
                </a:gridCol>
                <a:gridCol w="688221">
                  <a:extLst>
                    <a:ext uri="{9D8B030D-6E8A-4147-A177-3AD203B41FA5}">
                      <a16:colId xmlns:a16="http://schemas.microsoft.com/office/drawing/2014/main" val="3217478545"/>
                    </a:ext>
                  </a:extLst>
                </a:gridCol>
              </a:tblGrid>
              <a:tr h="544756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en-US" sz="800" dirty="0">
                        <a:effectLst/>
                      </a:endParaRP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 dirty="0">
                          <a:effectLst/>
                        </a:rPr>
                        <a:t>MNIST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SVHN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USPS Digits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Fashion MNIST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Deepfashion Inshop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Fashion Product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ImageNet 1k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CIFAR-10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CIFAR-100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Caltech-101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HAM10000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Aircraft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SUN397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Cars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DTD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 dirty="0">
                          <a:effectLst/>
                        </a:rPr>
                        <a:t>Pets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674802"/>
                  </a:ext>
                </a:extLst>
              </a:tr>
              <a:tr h="191986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 dirty="0">
                          <a:effectLst/>
                        </a:rPr>
                        <a:t>MNIST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B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 dirty="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32049"/>
                  </a:ext>
                </a:extLst>
              </a:tr>
              <a:tr h="191986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SVHN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588977"/>
                  </a:ext>
                </a:extLst>
              </a:tr>
              <a:tr h="36837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USPS Digits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B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7998"/>
                  </a:ext>
                </a:extLst>
              </a:tr>
              <a:tr h="38713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Fashion MNIST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09619"/>
                  </a:ext>
                </a:extLst>
              </a:tr>
              <a:tr h="544756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Deepfashion Inshop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0A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913887"/>
                  </a:ext>
                </a:extLst>
              </a:tr>
              <a:tr h="51046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Fashion Product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0A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0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0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80348"/>
                  </a:ext>
                </a:extLst>
              </a:tr>
              <a:tr h="36837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ImageNet 1k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0A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B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B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940592"/>
                  </a:ext>
                </a:extLst>
              </a:tr>
              <a:tr h="26380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CIFAR-10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78364"/>
                  </a:ext>
                </a:extLst>
              </a:tr>
              <a:tr h="36837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CIFAR-100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0A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B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B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268064"/>
                  </a:ext>
                </a:extLst>
              </a:tr>
              <a:tr h="36837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Caltech-101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0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0A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B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0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47677"/>
                  </a:ext>
                </a:extLst>
              </a:tr>
              <a:tr h="36837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HAM10000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0.05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737709"/>
                  </a:ext>
                </a:extLst>
              </a:tr>
              <a:tr h="26380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Aircraft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B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0A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0A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96531"/>
                  </a:ext>
                </a:extLst>
              </a:tr>
              <a:tr h="26380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SUN397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B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37182"/>
                  </a:ext>
                </a:extLst>
              </a:tr>
              <a:tr h="191986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>
                          <a:effectLst/>
                        </a:rPr>
                        <a:t>Cars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B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0A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0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14417"/>
                  </a:ext>
                </a:extLst>
              </a:tr>
              <a:tr h="191986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 dirty="0">
                          <a:effectLst/>
                        </a:rPr>
                        <a:t>DTD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0.45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0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B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0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 dirty="0">
                          <a:effectLst/>
                        </a:rPr>
                        <a:t>0.55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279695"/>
                  </a:ext>
                </a:extLst>
              </a:tr>
              <a:tr h="191986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b="1" dirty="0">
                          <a:effectLst/>
                        </a:rPr>
                        <a:t>Pets</a:t>
                      </a:r>
                    </a:p>
                  </a:txBody>
                  <a:tcPr marL="12132" marR="12132" marT="8088" marB="80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1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3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0.3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6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0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0.7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B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0.8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0A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0.2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0.6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>
                          <a:effectLst/>
                        </a:rPr>
                        <a:t>0.55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</a:p>
                  </a:txBody>
                  <a:tcPr marL="12132" marR="12132" marT="8088" marB="80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21596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2F75A54-EA5C-49CC-BB06-E9E6912D48CB}"/>
              </a:ext>
            </a:extLst>
          </p:cNvPr>
          <p:cNvSpPr txBox="1"/>
          <p:nvPr/>
        </p:nvSpPr>
        <p:spPr>
          <a:xfrm>
            <a:off x="4023360" y="6949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01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91D40-AEA9-FBDA-8885-FA82B2CA3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3452-CE4D-BFB4-ECEC-4A72590B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Ground Truth Rankings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60FE91-2EC4-1D48-F450-E3976AB97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0695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Step 1: Load Raw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129D84-6136-AA5A-E950-FDC5375A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0695"/>
          </a:xfrm>
        </p:spPr>
        <p:txBody>
          <a:bodyPr>
            <a:normAutofit fontScale="92500"/>
          </a:bodyPr>
          <a:lstStyle/>
          <a:p>
            <a:r>
              <a:rPr lang="en-US" dirty="0"/>
              <a:t> Step 4: Add Tie-Breaking Epsilon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B7888-84FA-487E-0E5F-4E80663E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62636-3C0B-4CD6-BD68-87906D39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DA045-2DDB-4FBD-7ACC-369628C1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62</a:t>
            </a:fld>
            <a:endParaRPr lang="en-US"/>
          </a:p>
        </p:txBody>
      </p:sp>
      <p:pic>
        <p:nvPicPr>
          <p:cNvPr id="10242" name="Picture 2">
            <a:hlinkClick r:id="rId3"/>
            <a:extLst>
              <a:ext uri="{FF2B5EF4-FFF2-40B4-BE49-F238E27FC236}">
                <a16:creationId xmlns:a16="http://schemas.microsoft.com/office/drawing/2014/main" id="{E257184F-EBA2-119B-6FDA-2540126A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306320"/>
            <a:ext cx="47625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hlinkClick r:id="rId5"/>
            <a:extLst>
              <a:ext uri="{FF2B5EF4-FFF2-40B4-BE49-F238E27FC236}">
                <a16:creationId xmlns:a16="http://schemas.microsoft.com/office/drawing/2014/main" id="{925551B5-5174-32D9-18C8-E1E85D7EC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763520"/>
            <a:ext cx="4724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F1CC665-3901-543F-AA3B-4ED24F962D99}"/>
              </a:ext>
            </a:extLst>
          </p:cNvPr>
          <p:cNvSpPr txBox="1">
            <a:spLocks/>
          </p:cNvSpPr>
          <p:nvPr/>
        </p:nvSpPr>
        <p:spPr>
          <a:xfrm>
            <a:off x="838200" y="3113087"/>
            <a:ext cx="5181600" cy="480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Step 2: Compute Weighted Scores</a:t>
            </a:r>
          </a:p>
        </p:txBody>
      </p:sp>
      <p:pic>
        <p:nvPicPr>
          <p:cNvPr id="10245" name="Picture 5">
            <a:hlinkClick r:id="rId7"/>
            <a:extLst>
              <a:ext uri="{FF2B5EF4-FFF2-40B4-BE49-F238E27FC236}">
                <a16:creationId xmlns:a16="http://schemas.microsoft.com/office/drawing/2014/main" id="{E11FCE0B-230B-F69F-9AD9-FA4A8B57E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593782"/>
            <a:ext cx="59055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7E631111-F2DF-50BE-45A2-8391D19F4AAC}"/>
              </a:ext>
            </a:extLst>
          </p:cNvPr>
          <p:cNvSpPr txBox="1">
            <a:spLocks/>
          </p:cNvSpPr>
          <p:nvPr/>
        </p:nvSpPr>
        <p:spPr>
          <a:xfrm>
            <a:off x="838200" y="4382769"/>
            <a:ext cx="5181600" cy="480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Step 3: Build Score Vector</a:t>
            </a:r>
          </a:p>
        </p:txBody>
      </p:sp>
      <p:pic>
        <p:nvPicPr>
          <p:cNvPr id="10247" name="Picture 7">
            <a:hlinkClick r:id="rId9"/>
            <a:extLst>
              <a:ext uri="{FF2B5EF4-FFF2-40B4-BE49-F238E27FC236}">
                <a16:creationId xmlns:a16="http://schemas.microsoft.com/office/drawing/2014/main" id="{F4CA6249-D96C-4903-5421-6E5506E2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" y="4881244"/>
            <a:ext cx="53467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>
            <a:hlinkClick r:id="rId11"/>
            <a:extLst>
              <a:ext uri="{FF2B5EF4-FFF2-40B4-BE49-F238E27FC236}">
                <a16:creationId xmlns:a16="http://schemas.microsoft.com/office/drawing/2014/main" id="{B58C62A7-3BA9-CBA6-403D-B396CFC5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50" y="2339657"/>
            <a:ext cx="45847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559127A2-FC4E-D5AD-1912-BE90DB91D619}"/>
              </a:ext>
            </a:extLst>
          </p:cNvPr>
          <p:cNvSpPr txBox="1">
            <a:spLocks/>
          </p:cNvSpPr>
          <p:nvPr/>
        </p:nvSpPr>
        <p:spPr>
          <a:xfrm>
            <a:off x="6172200" y="2763520"/>
            <a:ext cx="5181600" cy="480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Step 5: </a:t>
            </a:r>
            <a:r>
              <a:rPr lang="en-US" dirty="0" err="1"/>
              <a:t>Argsort</a:t>
            </a:r>
            <a:r>
              <a:rPr lang="en-US" dirty="0"/>
              <a:t> to Get True Ranks</a:t>
            </a:r>
          </a:p>
        </p:txBody>
      </p:sp>
      <p:pic>
        <p:nvPicPr>
          <p:cNvPr id="10251" name="Picture 11">
            <a:hlinkClick r:id="rId13"/>
            <a:extLst>
              <a:ext uri="{FF2B5EF4-FFF2-40B4-BE49-F238E27FC236}">
                <a16:creationId xmlns:a16="http://schemas.microsoft.com/office/drawing/2014/main" id="{6C0BE553-B9B2-1F53-8176-55BECC32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50" y="3422888"/>
            <a:ext cx="4692636" cy="2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hlinkClick r:id="rId15"/>
            <a:extLst>
              <a:ext uri="{FF2B5EF4-FFF2-40B4-BE49-F238E27FC236}">
                <a16:creationId xmlns:a16="http://schemas.microsoft.com/office/drawing/2014/main" id="{C7145E47-B2B3-5FC9-EF88-B34D76C01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3838019"/>
            <a:ext cx="4732170" cy="1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291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53136-22EC-E11E-426A-B269239FB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679FC-2D00-6AE6-588D-8BC653D3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4873625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Training Model </a:t>
            </a:r>
            <a:r>
              <a:rPr lang="en-US" sz="4400" dirty="0" err="1"/>
              <a:t>AutoEncoder</a:t>
            </a:r>
            <a:endParaRPr lang="en-US" sz="4400" dirty="0"/>
          </a:p>
        </p:txBody>
      </p:sp>
      <p:pic>
        <p:nvPicPr>
          <p:cNvPr id="8" name="Content Placeholder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BF905B-A47C-B42C-7AB4-0A171A6C8D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7126" r="7126"/>
          <a:stretch/>
        </p:blipFill>
        <p:spPr>
          <a:xfrm>
            <a:off x="4681023" y="687180"/>
            <a:ext cx="6944753" cy="54836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7AC72-11B6-3335-B70E-297E68AB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CCB3A-EE3C-2F14-32EA-97606160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D5B12-CA2F-ACEB-1BC9-AB4814F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71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906FE-CC25-1BAE-9224-443C75C25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682B-87A6-B00C-E9D9-132066C4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4873625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Training Cross Attention Transformer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70F34-9A7B-249A-A62B-EE611BEA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17D62-E7BA-881D-552E-D9B035060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BDB5B-1116-E21D-8473-62E9242A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DD5C931-B1F2-FF4E-B365-FA34E577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76" y="462304"/>
            <a:ext cx="7378848" cy="59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79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7D336-B08A-A038-C11A-56EF4B6C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E58E-C3D9-304C-0C84-AB33E87C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Spider Results for increasing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E8315-74ED-9599-C7A4-E372C15D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CCBC7-AB5F-614B-A145-4EB11542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39F9-9993-4432-C377-BD257654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9ADD39C5-BA5F-4AE0-84B5-87396B51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44" y="1671408"/>
            <a:ext cx="10562911" cy="2991156"/>
          </a:xfrm>
          <a:prstGeom prst="rect">
            <a:avLst/>
          </a:prstGeom>
        </p:spPr>
      </p:pic>
      <p:sp>
        <p:nvSpPr>
          <p:cNvPr id="11" name="Google Shape;132;p20">
            <a:extLst>
              <a:ext uri="{FF2B5EF4-FFF2-40B4-BE49-F238E27FC236}">
                <a16:creationId xmlns:a16="http://schemas.microsoft.com/office/drawing/2014/main" id="{A5B31BDD-75FF-1011-5703-F807D44A972B}"/>
              </a:ext>
            </a:extLst>
          </p:cNvPr>
          <p:cNvSpPr txBox="1"/>
          <p:nvPr/>
        </p:nvSpPr>
        <p:spPr>
          <a:xfrm>
            <a:off x="7581418" y="365124"/>
            <a:ext cx="56109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</a:rPr>
              <a:t>Zhang, et al 2023: MODELSPIDER: Learning to Rank Pre-Trained Models Efficiently</a:t>
            </a:r>
          </a:p>
        </p:txBody>
      </p:sp>
    </p:spTree>
    <p:extLst>
      <p:ext uri="{BB962C8B-B14F-4D97-AF65-F5344CB8AC3E}">
        <p14:creationId xmlns:p14="http://schemas.microsoft.com/office/powerpoint/2010/main" val="143087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BA62-018B-2185-1D44-E1D63AF1E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7A40-097D-E96B-D915-B0E68BF7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of number of samples per classes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D37A3-188D-F351-534C-DF26328C2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F18C3-94D5-AC3E-AF1B-F782B990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8891A-954C-9B9F-057F-F05884708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66</a:t>
            </a:fld>
            <a:endParaRPr lang="en-US"/>
          </a:p>
        </p:txBody>
      </p:sp>
      <p:pic>
        <p:nvPicPr>
          <p:cNvPr id="10" name="Picture 9" descr="A comparison of a graph&#10;&#10;AI-generated content may be incorrect.">
            <a:extLst>
              <a:ext uri="{FF2B5EF4-FFF2-40B4-BE49-F238E27FC236}">
                <a16:creationId xmlns:a16="http://schemas.microsoft.com/office/drawing/2014/main" id="{2282D3AD-76AE-15F9-F066-79D83112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05" y="1690688"/>
            <a:ext cx="10383390" cy="3986040"/>
          </a:xfrm>
          <a:prstGeom prst="rect">
            <a:avLst/>
          </a:prstGeom>
        </p:spPr>
      </p:pic>
      <p:sp>
        <p:nvSpPr>
          <p:cNvPr id="3" name="Google Shape;132;p20">
            <a:extLst>
              <a:ext uri="{FF2B5EF4-FFF2-40B4-BE49-F238E27FC236}">
                <a16:creationId xmlns:a16="http://schemas.microsoft.com/office/drawing/2014/main" id="{2B8C9DCD-D785-1AB0-4182-EA24B6FA5731}"/>
              </a:ext>
            </a:extLst>
          </p:cNvPr>
          <p:cNvSpPr txBox="1"/>
          <p:nvPr/>
        </p:nvSpPr>
        <p:spPr>
          <a:xfrm>
            <a:off x="7581418" y="365124"/>
            <a:ext cx="56109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</a:rPr>
              <a:t>Zhang, et al 2023: MODELSPIDER: Learning to Rank Pre-Trained Models Efficiently</a:t>
            </a:r>
          </a:p>
        </p:txBody>
      </p:sp>
    </p:spTree>
    <p:extLst>
      <p:ext uri="{BB962C8B-B14F-4D97-AF65-F5344CB8AC3E}">
        <p14:creationId xmlns:p14="http://schemas.microsoft.com/office/powerpoint/2010/main" val="30902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11C7-A1E6-CAD7-5D05-07A53972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for Model Layer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E002B5-A3A8-AAC6-66BB-28070CFF8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493" r="2465" b="4110"/>
          <a:stretch>
            <a:fillRect/>
          </a:stretch>
        </p:blipFill>
        <p:spPr>
          <a:xfrm>
            <a:off x="1746530" y="1258570"/>
            <a:ext cx="8698940" cy="50977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C1485-5337-8FBF-3815-5901152B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3651D-6699-8ACC-684D-90B2BA2F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4DB1-C610-0A7C-CE33-F6A82BF8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284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5E4D-E0E0-1068-C4EA-6142DD57F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6B81-F45E-0FC0-3DCA-0838645E7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625636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Training Metrics for Model Auto Encoder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E377D2-6A4E-EB86-8F98-5FC4B243D081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546F9-7D93-CF3A-F0E7-FA49186C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04E27-C97D-4D43-B37A-3D282450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1ADB5-FDAD-97DA-E56D-8656A0CA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702F1-DC8D-7C6C-C223-567813E6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35" y="428534"/>
            <a:ext cx="7041614" cy="5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6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71EE8-817B-C33D-9632-463AD8BC5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AB23-966B-ABE9-F2D6-F256F58E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Training Metrics for Cross-Sight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9445C6-FA81-7CBC-B81A-3CA697921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0984" y="1451050"/>
            <a:ext cx="9110031" cy="48215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AD9B0-D2AC-E813-325C-23EE1E45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1A37B-78FD-FB26-38B7-53043F191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A17A-8230-E99D-7DDC-4060148E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1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EAE-45C2-4A0D-AF26-E9D6C3E16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09924-BC43-AF90-61D3-C3E6C51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90EC9-2AA1-2557-B2E3-28BDAAFE9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Problem: Too many Models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Problem: Fine-tuning is costly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Problem: Hardware &amp; Architecture Selection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21315-5853-9BA2-309B-C27D6467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7A2635-8967-FB61-2135-770C32F5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Summary (2/7)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697A82-C89E-32EE-FCFE-6F16D67B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27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1122B-889D-8419-DAE4-325430BE9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15FC-468B-62CB-FE49-3C0AB045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Training for Cross-Sight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20603-F573-3026-3ED6-DB1B09271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FC99B-A4E0-D5C0-95DC-CFB9C248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D06DF-E2D0-B327-944C-47B8CA20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70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85EB6F-C248-1B05-1C1F-B59AD701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Trained on Purdue’s Gautschi.</a:t>
            </a:r>
          </a:p>
          <a:p>
            <a:pPr>
              <a:lnSpc>
                <a:spcPct val="150000"/>
              </a:lnSpc>
            </a:pPr>
            <a:r>
              <a:rPr lang="en-US" dirty="0"/>
              <a:t>CPU: </a:t>
            </a:r>
            <a:r>
              <a:rPr lang="en-US"/>
              <a:t>64 core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GPU: NVIDIA L40S 40GB</a:t>
            </a:r>
          </a:p>
          <a:p>
            <a:pPr>
              <a:lnSpc>
                <a:spcPct val="150000"/>
              </a:lnSpc>
            </a:pPr>
            <a:r>
              <a:rPr lang="en-US" dirty="0"/>
              <a:t>Training Time: ~10 hours</a:t>
            </a:r>
          </a:p>
          <a:p>
            <a:pPr>
              <a:lnSpc>
                <a:spcPct val="150000"/>
              </a:lnSpc>
            </a:pPr>
            <a:r>
              <a:rPr lang="en-US" dirty="0"/>
              <a:t>Total steps per epoch: 37904</a:t>
            </a:r>
          </a:p>
          <a:p>
            <a:pPr>
              <a:lnSpc>
                <a:spcPct val="150000"/>
              </a:lnSpc>
            </a:pPr>
            <a:r>
              <a:rPr lang="en-US" dirty="0"/>
              <a:t>Total epochs: 300 ~ 400∫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49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56343-F717-1FFE-893D-22B39598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93A3-D92A-77A5-A4B2-5463F636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Comparison with Hardware performance predictors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C76EF-A2A6-19B1-00C0-CA165A07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BE09A-5775-D15E-32B5-6A1D4448A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91649-1425-B8F5-62F7-55E87628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71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CA0210-485C-40B1-685A-2F044852C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NeuSight</a:t>
            </a:r>
            <a:r>
              <a:rPr lang="en-US" dirty="0"/>
              <a:t>, a forecasting framework to predict the performance of a diverse range of deep learning models, for both training and inference, on unseen GPUs</a:t>
            </a:r>
          </a:p>
          <a:p>
            <a:pPr>
              <a:lnSpc>
                <a:spcPct val="150000"/>
              </a:lnSpc>
            </a:pPr>
            <a:r>
              <a:rPr lang="en-US" dirty="0"/>
              <a:t>Key difference only comment on Pre-trained performance and not on fine-tuned performance.</a:t>
            </a:r>
          </a:p>
          <a:p>
            <a:pPr>
              <a:lnSpc>
                <a:spcPct val="150000"/>
              </a:lnSpc>
            </a:pPr>
            <a:r>
              <a:rPr lang="en-US" dirty="0"/>
              <a:t>But this can be used generate Hardware Task token in the new Proposed approaches Model Spider Fusion and Shadow</a:t>
            </a:r>
          </a:p>
        </p:txBody>
      </p:sp>
      <p:sp>
        <p:nvSpPr>
          <p:cNvPr id="8" name="Google Shape;132;p20">
            <a:extLst>
              <a:ext uri="{FF2B5EF4-FFF2-40B4-BE49-F238E27FC236}">
                <a16:creationId xmlns:a16="http://schemas.microsoft.com/office/drawing/2014/main" id="{9E2610EF-7893-8E08-580B-3FC79DB1C719}"/>
              </a:ext>
            </a:extLst>
          </p:cNvPr>
          <p:cNvSpPr txBox="1"/>
          <p:nvPr/>
        </p:nvSpPr>
        <p:spPr>
          <a:xfrm>
            <a:off x="7581418" y="365124"/>
            <a:ext cx="56109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</a:rPr>
              <a:t>Lee, et al 2025: Forecasting GPU Performance for Deep Learning Training and Inference</a:t>
            </a:r>
          </a:p>
        </p:txBody>
      </p:sp>
    </p:spTree>
    <p:extLst>
      <p:ext uri="{BB962C8B-B14F-4D97-AF65-F5344CB8AC3E}">
        <p14:creationId xmlns:p14="http://schemas.microsoft.com/office/powerpoint/2010/main" val="24510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065FF-066A-6C2A-64A9-844228753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0650-CF48-F742-5580-E503333F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Comparison with Hardware performance predictors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22164-292C-11EB-BCB0-B2BA4467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27100-6B1B-2C34-D6EF-11A2AA32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80E7B-3004-4163-5293-34725524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72</a:t>
            </a:fld>
            <a:endParaRPr lang="en-US"/>
          </a:p>
        </p:txBody>
      </p:sp>
      <p:sp>
        <p:nvSpPr>
          <p:cNvPr id="8" name="Google Shape;132;p20">
            <a:extLst>
              <a:ext uri="{FF2B5EF4-FFF2-40B4-BE49-F238E27FC236}">
                <a16:creationId xmlns:a16="http://schemas.microsoft.com/office/drawing/2014/main" id="{A2C82E78-9E1C-CB53-9B82-57C4C221826F}"/>
              </a:ext>
            </a:extLst>
          </p:cNvPr>
          <p:cNvSpPr txBox="1"/>
          <p:nvPr/>
        </p:nvSpPr>
        <p:spPr>
          <a:xfrm>
            <a:off x="7581418" y="365124"/>
            <a:ext cx="56109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</a:rPr>
              <a:t>Lee, et al 2025: Forecasting GPU Performance for Deep Learning Training and Inference</a:t>
            </a:r>
          </a:p>
        </p:txBody>
      </p:sp>
      <p:pic>
        <p:nvPicPr>
          <p:cNvPr id="11" name="Content Placeholder 10" descr="A diagram of a network model&#10;&#10;AI-generated content may be incorrect.">
            <a:extLst>
              <a:ext uri="{FF2B5EF4-FFF2-40B4-BE49-F238E27FC236}">
                <a16:creationId xmlns:a16="http://schemas.microsoft.com/office/drawing/2014/main" id="{1D35F661-13B2-BA4F-DDA4-1C2B776BC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894" y="1808060"/>
            <a:ext cx="11504211" cy="3810543"/>
          </a:xfrm>
        </p:spPr>
      </p:pic>
    </p:spTree>
    <p:extLst>
      <p:ext uri="{BB962C8B-B14F-4D97-AF65-F5344CB8AC3E}">
        <p14:creationId xmlns:p14="http://schemas.microsoft.com/office/powerpoint/2010/main" val="38796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9AB1-9FEA-EE03-D248-45672EDC5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6011-6066-A20D-219A-76695229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Too many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6A1E-F5B8-822C-B645-4F9BFA7E8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463"/>
            <a:ext cx="10515600" cy="7772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Hugging Face has 2,261,609 PTMs (2025)</a:t>
            </a:r>
          </a:p>
          <a:p>
            <a:r>
              <a:rPr lang="en-US" dirty="0"/>
              <a:t>Model sizes usually ~ GB(s)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6B39D1-E7C2-054B-7CA0-DB187BFA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19D668-8D02-8463-EF7B-914F7E36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Summary (2/7)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2386D5-B99A-0E57-9BB3-5B0CC6E12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3925ED41-46D6-573F-D750-6F25D834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302042"/>
            <a:ext cx="5524631" cy="3667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B39F6-950A-F53E-DB50-7AF1C6ABE4F8}"/>
              </a:ext>
            </a:extLst>
          </p:cNvPr>
          <p:cNvSpPr txBox="1"/>
          <p:nvPr/>
        </p:nvSpPr>
        <p:spPr>
          <a:xfrm>
            <a:off x="2049142" y="5856789"/>
            <a:ext cx="235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Hugging Face 🤗 [1]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1F224-BE64-04C2-B132-99302D0D0388}"/>
              </a:ext>
            </a:extLst>
          </p:cNvPr>
          <p:cNvSpPr txBox="1"/>
          <p:nvPr/>
        </p:nvSpPr>
        <p:spPr>
          <a:xfrm>
            <a:off x="8764389" y="5856789"/>
            <a:ext cx="930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Kaggle</a:t>
            </a:r>
          </a:p>
        </p:txBody>
      </p:sp>
      <p:sp>
        <p:nvSpPr>
          <p:cNvPr id="13" name="Google Shape;132;p20">
            <a:extLst>
              <a:ext uri="{FF2B5EF4-FFF2-40B4-BE49-F238E27FC236}">
                <a16:creationId xmlns:a16="http://schemas.microsoft.com/office/drawing/2014/main" id="{63835604-D2D7-BCC8-C02D-9E23922F01AB}"/>
              </a:ext>
            </a:extLst>
          </p:cNvPr>
          <p:cNvSpPr txBox="1"/>
          <p:nvPr/>
        </p:nvSpPr>
        <p:spPr>
          <a:xfrm>
            <a:off x="7581418" y="298367"/>
            <a:ext cx="449097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/>
              <a:t>[1] Celeb on X (Twitter): https://</a:t>
            </a:r>
            <a:r>
              <a:rPr lang="en-US" sz="800" dirty="0" err="1"/>
              <a:t>x.com</a:t>
            </a:r>
            <a:r>
              <a:rPr lang="en-US" sz="800" dirty="0"/>
              <a:t>/</a:t>
            </a:r>
            <a:r>
              <a:rPr lang="en-US" sz="800" dirty="0" err="1"/>
              <a:t>calebfahlgren</a:t>
            </a:r>
            <a:r>
              <a:rPr lang="en-US" sz="800" dirty="0"/>
              <a:t>/status/1839311565524185347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2F239-D36A-6531-8774-F46C7B3F213A}"/>
              </a:ext>
            </a:extLst>
          </p:cNvPr>
          <p:cNvSpPr txBox="1"/>
          <p:nvPr/>
        </p:nvSpPr>
        <p:spPr>
          <a:xfrm>
            <a:off x="10952888" y="5641345"/>
            <a:ext cx="801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Made with AI </a:t>
            </a:r>
          </a:p>
        </p:txBody>
      </p:sp>
      <p:pic>
        <p:nvPicPr>
          <p:cNvPr id="18" name="Picture 17" descr="A graph with a line and a blue line&#10;&#10;AI-generated content may be incorrect.">
            <a:extLst>
              <a:ext uri="{FF2B5EF4-FFF2-40B4-BE49-F238E27FC236}">
                <a16:creationId xmlns:a16="http://schemas.microsoft.com/office/drawing/2014/main" id="{A16D82CA-FBF6-C381-69B4-8FAF3DD50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52879"/>
            <a:ext cx="5017310" cy="36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148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C7A7-97A2-6AA1-6352-C03F89336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FC8C-2CCA-708B-1A67-BBAA5041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Problem: Fine-tuning is costly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3550-B1A8-9A69-9FD2-E3F44F66A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1" y="1704649"/>
            <a:ext cx="5257800" cy="4096085"/>
          </a:xfrm>
        </p:spPr>
        <p:txBody>
          <a:bodyPr>
            <a:normAutofit/>
          </a:bodyPr>
          <a:lstStyle/>
          <a:p>
            <a:r>
              <a:rPr lang="en-US" dirty="0"/>
              <a:t>Takes hours to fine-tune on a new dataset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Average ~ 100 minutes per model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For 100 models = 10000 minutes ~ 200 hours ~ 7 days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Additional setup time of pipeline for each unique model.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765D8D-B5AF-DB45-3150-BAD3AA53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 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4017B10-99EF-0A93-EB7F-A67669292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Summary (2/7)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D46952-F046-220A-32CE-C25BBE42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674C-6CAF-C54F-8481-E299D2AB92F2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Google Shape;132;p20">
            <a:extLst>
              <a:ext uri="{FF2B5EF4-FFF2-40B4-BE49-F238E27FC236}">
                <a16:creationId xmlns:a16="http://schemas.microsoft.com/office/drawing/2014/main" id="{0D147626-AB4A-4642-523B-5DF9C38A4A73}"/>
              </a:ext>
            </a:extLst>
          </p:cNvPr>
          <p:cNvSpPr txBox="1"/>
          <p:nvPr/>
        </p:nvSpPr>
        <p:spPr>
          <a:xfrm>
            <a:off x="7603906" y="211252"/>
            <a:ext cx="582742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</a:rPr>
              <a:t>Ghatak, Saifee 2025: Fine-Tuning LLMs in 2025: When It Makes Sense and How to Do It Efficiently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1EEAD9-5D40-32E8-5F6B-152274382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691" y="1670643"/>
            <a:ext cx="6588230" cy="41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407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BCAB84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8419</TotalTime>
  <Words>5096</Words>
  <Application>Microsoft Office PowerPoint</Application>
  <PresentationFormat>Widescreen</PresentationFormat>
  <Paragraphs>953</Paragraphs>
  <Slides>72</Slides>
  <Notes>66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Cross-Sight: Recommending Pre-trained Models using Transformers</vt:lpstr>
      <vt:lpstr>Outline</vt:lpstr>
      <vt:lpstr>Outcomes</vt:lpstr>
      <vt:lpstr> Thesis Summary</vt:lpstr>
      <vt:lpstr>Overview</vt:lpstr>
      <vt:lpstr>Overview</vt:lpstr>
      <vt:lpstr>Problem Overview</vt:lpstr>
      <vt:lpstr>Problem: Too many Models</vt:lpstr>
      <vt:lpstr>Problem: Fine-tuning is costly</vt:lpstr>
      <vt:lpstr>Problem: Fine-tuning is costly</vt:lpstr>
      <vt:lpstr>Problem: Hardware &amp; Architecture Selection</vt:lpstr>
      <vt:lpstr>Problem: Hardware &amp; Architecture Selection</vt:lpstr>
      <vt:lpstr>3. Background and Related Works</vt:lpstr>
      <vt:lpstr>Background</vt:lpstr>
      <vt:lpstr>Background</vt:lpstr>
      <vt:lpstr>SOTA - Model Spider</vt:lpstr>
      <vt:lpstr>PowerPoint Presentation</vt:lpstr>
      <vt:lpstr>PowerPoint Presentation</vt:lpstr>
      <vt:lpstr>Cross Attention  vs Self Attention</vt:lpstr>
      <vt:lpstr>Cross Attention  vs Self Attention</vt:lpstr>
      <vt:lpstr>Self Attention (Encoder only)</vt:lpstr>
      <vt:lpstr>Cross Attention (Encoder – Decoder)</vt:lpstr>
      <vt:lpstr>4. Vision for PTM Recommendation</vt:lpstr>
      <vt:lpstr>Gaps in the current landscape</vt:lpstr>
      <vt:lpstr>Hardware aware PTM Recommendation</vt:lpstr>
      <vt:lpstr>Model Spider Fusion</vt:lpstr>
      <vt:lpstr>Model Spider Shadow</vt:lpstr>
      <vt:lpstr>Hardware aware PTM Recommendation</vt:lpstr>
      <vt:lpstr>5. Cross-sight</vt:lpstr>
      <vt:lpstr>Hypotheses</vt:lpstr>
      <vt:lpstr>Key novel contributions</vt:lpstr>
      <vt:lpstr>5. Cross-sight</vt:lpstr>
      <vt:lpstr>PowerPoint Presentation</vt:lpstr>
      <vt:lpstr>PowerPoint Presentation</vt:lpstr>
      <vt:lpstr>Preliminary Experimental Setup</vt:lpstr>
      <vt:lpstr>Preliminary Experimental Setup</vt:lpstr>
      <vt:lpstr>Preliminary Experimental Setup</vt:lpstr>
      <vt:lpstr>5. Cross-sight</vt:lpstr>
      <vt:lpstr>Kendall's Rank Correlation</vt:lpstr>
      <vt:lpstr>Model-Spider Comparison</vt:lpstr>
      <vt:lpstr>Model-Spider Comparison</vt:lpstr>
      <vt:lpstr>Model-Spider Comparison</vt:lpstr>
      <vt:lpstr>Blind Models</vt:lpstr>
      <vt:lpstr>Known Datasets</vt:lpstr>
      <vt:lpstr>Blind Dataset</vt:lpstr>
      <vt:lpstr>Overall Performance of Cross-Sight</vt:lpstr>
      <vt:lpstr>Conclusions</vt:lpstr>
      <vt:lpstr>6. Limitations and Future Work</vt:lpstr>
      <vt:lpstr>Limitations and Future Work</vt:lpstr>
      <vt:lpstr>Limitations and Future Work</vt:lpstr>
      <vt:lpstr>7. Conclusion and Discussion</vt:lpstr>
      <vt:lpstr>Conclusion and Discussion</vt:lpstr>
      <vt:lpstr>Thank you</vt:lpstr>
      <vt:lpstr>Appendix</vt:lpstr>
      <vt:lpstr>1. Number of Kaggle notebooks</vt:lpstr>
      <vt:lpstr>Example Heuristic-Based: LogME</vt:lpstr>
      <vt:lpstr>Background</vt:lpstr>
      <vt:lpstr>Hardware aware PTM Recommendation</vt:lpstr>
      <vt:lpstr>Hardware aware PTM Recommendation</vt:lpstr>
      <vt:lpstr>Ranking Loss details</vt:lpstr>
      <vt:lpstr>Dataset Similarity</vt:lpstr>
      <vt:lpstr>Creating Ground Truth Rankings</vt:lpstr>
      <vt:lpstr>Training Model AutoEncoder</vt:lpstr>
      <vt:lpstr>Training Cross Attention Transformer</vt:lpstr>
      <vt:lpstr>Model Spider Results for increasing models</vt:lpstr>
      <vt:lpstr>Variation of number of samples per classes</vt:lpstr>
      <vt:lpstr>Clustering for Model Layer</vt:lpstr>
      <vt:lpstr>Training Metrics for Model Auto Encoder</vt:lpstr>
      <vt:lpstr>Training Metrics for Cross-Sight</vt:lpstr>
      <vt:lpstr>Training for Cross-Sight</vt:lpstr>
      <vt:lpstr>Comparison with Hardware performance predictors</vt:lpstr>
      <vt:lpstr>Comparison with Hardware performance predictors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Parth vinod Patil</dc:creator>
  <cp:lastModifiedBy>Parth vinod Patil</cp:lastModifiedBy>
  <cp:revision>12</cp:revision>
  <dcterms:created xsi:type="dcterms:W3CDTF">2025-12-05T08:24:55Z</dcterms:created>
  <dcterms:modified xsi:type="dcterms:W3CDTF">2025-12-19T06:44:57Z</dcterms:modified>
</cp:coreProperties>
</file>